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8" r:id="rId2"/>
    <p:sldId id="291" r:id="rId3"/>
    <p:sldId id="338" r:id="rId4"/>
    <p:sldId id="340" r:id="rId5"/>
    <p:sldId id="339" r:id="rId6"/>
    <p:sldId id="341" r:id="rId7"/>
    <p:sldId id="342" r:id="rId8"/>
    <p:sldId id="343" r:id="rId9"/>
    <p:sldId id="344" r:id="rId10"/>
    <p:sldId id="345" r:id="rId11"/>
    <p:sldId id="346" r:id="rId12"/>
    <p:sldId id="349" r:id="rId13"/>
    <p:sldId id="351" r:id="rId14"/>
    <p:sldId id="350" r:id="rId15"/>
    <p:sldId id="347" r:id="rId16"/>
    <p:sldId id="352" r:id="rId17"/>
    <p:sldId id="353" r:id="rId18"/>
    <p:sldId id="348" r:id="rId19"/>
    <p:sldId id="337" r:id="rId20"/>
  </p:sldIdLst>
  <p:sldSz cx="10477500" cy="73453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FB621-33D4-4D6F-8E72-255E8574918F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28725" y="1143000"/>
            <a:ext cx="4400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BBCF4-F3EB-44D9-A54F-EBF0ACE357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187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63383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2274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9547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52482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86270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16107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04156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02558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50662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9315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4945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7103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6067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0968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9333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7977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99908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3022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813" y="1202123"/>
            <a:ext cx="8905875" cy="2557275"/>
          </a:xfrm>
        </p:spPr>
        <p:txBody>
          <a:bodyPr anchor="b"/>
          <a:lstStyle>
            <a:lvl1pPr algn="ctr">
              <a:defRPr sz="642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9688" y="3858016"/>
            <a:ext cx="7858125" cy="1773429"/>
          </a:xfrm>
        </p:spPr>
        <p:txBody>
          <a:bodyPr/>
          <a:lstStyle>
            <a:lvl1pPr marL="0" indent="0" algn="ctr">
              <a:buNone/>
              <a:defRPr sz="2571"/>
            </a:lvl1pPr>
            <a:lvl2pPr marL="489707" indent="0" algn="ctr">
              <a:buNone/>
              <a:defRPr sz="2142"/>
            </a:lvl2pPr>
            <a:lvl3pPr marL="979414" indent="0" algn="ctr">
              <a:buNone/>
              <a:defRPr sz="1928"/>
            </a:lvl3pPr>
            <a:lvl4pPr marL="1469121" indent="0" algn="ctr">
              <a:buNone/>
              <a:defRPr sz="1714"/>
            </a:lvl4pPr>
            <a:lvl5pPr marL="1958828" indent="0" algn="ctr">
              <a:buNone/>
              <a:defRPr sz="1714"/>
            </a:lvl5pPr>
            <a:lvl6pPr marL="2448535" indent="0" algn="ctr">
              <a:buNone/>
              <a:defRPr sz="1714"/>
            </a:lvl6pPr>
            <a:lvl7pPr marL="2938242" indent="0" algn="ctr">
              <a:buNone/>
              <a:defRPr sz="1714"/>
            </a:lvl7pPr>
            <a:lvl8pPr marL="3427948" indent="0" algn="ctr">
              <a:buNone/>
              <a:defRPr sz="1714"/>
            </a:lvl8pPr>
            <a:lvl9pPr marL="3917655" indent="0" algn="ctr">
              <a:buNone/>
              <a:defRPr sz="171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65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36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7961" y="391072"/>
            <a:ext cx="2259211" cy="622485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329" y="391072"/>
            <a:ext cx="6646664" cy="622485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790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57156" y="635534"/>
            <a:ext cx="9763188" cy="8178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57156" y="1645834"/>
            <a:ext cx="9763188" cy="48789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23860" lvl="0" indent="-39289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047720" lvl="1" indent="-3637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571579" lvl="2" indent="-3637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095439" lvl="3" indent="-3637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619299" lvl="4" indent="-3637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143159" lvl="5" indent="-3637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667018" lvl="6" indent="-3637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190878" lvl="7" indent="-3637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714738" lvl="8" indent="-3637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708025" y="6659477"/>
            <a:ext cx="628719" cy="56209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477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5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872" y="1831242"/>
            <a:ext cx="9036844" cy="3055466"/>
          </a:xfrm>
        </p:spPr>
        <p:txBody>
          <a:bodyPr anchor="b"/>
          <a:lstStyle>
            <a:lvl1pPr>
              <a:defRPr sz="642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872" y="4915614"/>
            <a:ext cx="9036844" cy="1606798"/>
          </a:xfrm>
        </p:spPr>
        <p:txBody>
          <a:bodyPr/>
          <a:lstStyle>
            <a:lvl1pPr marL="0" indent="0">
              <a:buNone/>
              <a:defRPr sz="2571">
                <a:solidFill>
                  <a:schemeClr val="tx1"/>
                </a:solidFill>
              </a:defRPr>
            </a:lvl1pPr>
            <a:lvl2pPr marL="489707" indent="0">
              <a:buNone/>
              <a:defRPr sz="2142">
                <a:solidFill>
                  <a:schemeClr val="tx1">
                    <a:tint val="75000"/>
                  </a:schemeClr>
                </a:solidFill>
              </a:defRPr>
            </a:lvl2pPr>
            <a:lvl3pPr marL="979414" indent="0">
              <a:buNone/>
              <a:defRPr sz="1928">
                <a:solidFill>
                  <a:schemeClr val="tx1">
                    <a:tint val="75000"/>
                  </a:schemeClr>
                </a:solidFill>
              </a:defRPr>
            </a:lvl3pPr>
            <a:lvl4pPr marL="1469121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4pPr>
            <a:lvl5pPr marL="1958828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5pPr>
            <a:lvl6pPr marL="2448535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6pPr>
            <a:lvl7pPr marL="2938242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7pPr>
            <a:lvl8pPr marL="3427948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8pPr>
            <a:lvl9pPr marL="3917655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552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328" y="1955363"/>
            <a:ext cx="4452938" cy="46605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4234" y="1955363"/>
            <a:ext cx="4452938" cy="46605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32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93" y="391074"/>
            <a:ext cx="9036844" cy="141976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694" y="1800635"/>
            <a:ext cx="4432473" cy="882463"/>
          </a:xfrm>
        </p:spPr>
        <p:txBody>
          <a:bodyPr anchor="b"/>
          <a:lstStyle>
            <a:lvl1pPr marL="0" indent="0">
              <a:buNone/>
              <a:defRPr sz="2571" b="1"/>
            </a:lvl1pPr>
            <a:lvl2pPr marL="489707" indent="0">
              <a:buNone/>
              <a:defRPr sz="2142" b="1"/>
            </a:lvl2pPr>
            <a:lvl3pPr marL="979414" indent="0">
              <a:buNone/>
              <a:defRPr sz="1928" b="1"/>
            </a:lvl3pPr>
            <a:lvl4pPr marL="1469121" indent="0">
              <a:buNone/>
              <a:defRPr sz="1714" b="1"/>
            </a:lvl4pPr>
            <a:lvl5pPr marL="1958828" indent="0">
              <a:buNone/>
              <a:defRPr sz="1714" b="1"/>
            </a:lvl5pPr>
            <a:lvl6pPr marL="2448535" indent="0">
              <a:buNone/>
              <a:defRPr sz="1714" b="1"/>
            </a:lvl6pPr>
            <a:lvl7pPr marL="2938242" indent="0">
              <a:buNone/>
              <a:defRPr sz="1714" b="1"/>
            </a:lvl7pPr>
            <a:lvl8pPr marL="3427948" indent="0">
              <a:buNone/>
              <a:defRPr sz="1714" b="1"/>
            </a:lvl8pPr>
            <a:lvl9pPr marL="3917655" indent="0">
              <a:buNone/>
              <a:defRPr sz="171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694" y="2683098"/>
            <a:ext cx="4432473" cy="394643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04235" y="1800635"/>
            <a:ext cx="4454302" cy="882463"/>
          </a:xfrm>
        </p:spPr>
        <p:txBody>
          <a:bodyPr anchor="b"/>
          <a:lstStyle>
            <a:lvl1pPr marL="0" indent="0">
              <a:buNone/>
              <a:defRPr sz="2571" b="1"/>
            </a:lvl1pPr>
            <a:lvl2pPr marL="489707" indent="0">
              <a:buNone/>
              <a:defRPr sz="2142" b="1"/>
            </a:lvl2pPr>
            <a:lvl3pPr marL="979414" indent="0">
              <a:buNone/>
              <a:defRPr sz="1928" b="1"/>
            </a:lvl3pPr>
            <a:lvl4pPr marL="1469121" indent="0">
              <a:buNone/>
              <a:defRPr sz="1714" b="1"/>
            </a:lvl4pPr>
            <a:lvl5pPr marL="1958828" indent="0">
              <a:buNone/>
              <a:defRPr sz="1714" b="1"/>
            </a:lvl5pPr>
            <a:lvl6pPr marL="2448535" indent="0">
              <a:buNone/>
              <a:defRPr sz="1714" b="1"/>
            </a:lvl6pPr>
            <a:lvl7pPr marL="2938242" indent="0">
              <a:buNone/>
              <a:defRPr sz="1714" b="1"/>
            </a:lvl7pPr>
            <a:lvl8pPr marL="3427948" indent="0">
              <a:buNone/>
              <a:defRPr sz="1714" b="1"/>
            </a:lvl8pPr>
            <a:lvl9pPr marL="3917655" indent="0">
              <a:buNone/>
              <a:defRPr sz="171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04235" y="2683098"/>
            <a:ext cx="4454302" cy="394643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20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35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663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93" y="489691"/>
            <a:ext cx="3379266" cy="1713918"/>
          </a:xfrm>
        </p:spPr>
        <p:txBody>
          <a:bodyPr anchor="b"/>
          <a:lstStyle>
            <a:lvl1pPr>
              <a:defRPr sz="342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4302" y="1057598"/>
            <a:ext cx="5304234" cy="5219969"/>
          </a:xfrm>
        </p:spPr>
        <p:txBody>
          <a:bodyPr/>
          <a:lstStyle>
            <a:lvl1pPr>
              <a:defRPr sz="3428"/>
            </a:lvl1pPr>
            <a:lvl2pPr>
              <a:defRPr sz="2999"/>
            </a:lvl2pPr>
            <a:lvl3pPr>
              <a:defRPr sz="2571"/>
            </a:lvl3pPr>
            <a:lvl4pPr>
              <a:defRPr sz="2142"/>
            </a:lvl4pPr>
            <a:lvl5pPr>
              <a:defRPr sz="2142"/>
            </a:lvl5pPr>
            <a:lvl6pPr>
              <a:defRPr sz="2142"/>
            </a:lvl6pPr>
            <a:lvl7pPr>
              <a:defRPr sz="2142"/>
            </a:lvl7pPr>
            <a:lvl8pPr>
              <a:defRPr sz="2142"/>
            </a:lvl8pPr>
            <a:lvl9pPr>
              <a:defRPr sz="2142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1693" y="2203609"/>
            <a:ext cx="3379266" cy="4082458"/>
          </a:xfrm>
        </p:spPr>
        <p:txBody>
          <a:bodyPr/>
          <a:lstStyle>
            <a:lvl1pPr marL="0" indent="0">
              <a:buNone/>
              <a:defRPr sz="1714"/>
            </a:lvl1pPr>
            <a:lvl2pPr marL="489707" indent="0">
              <a:buNone/>
              <a:defRPr sz="1500"/>
            </a:lvl2pPr>
            <a:lvl3pPr marL="979414" indent="0">
              <a:buNone/>
              <a:defRPr sz="1285"/>
            </a:lvl3pPr>
            <a:lvl4pPr marL="1469121" indent="0">
              <a:buNone/>
              <a:defRPr sz="1071"/>
            </a:lvl4pPr>
            <a:lvl5pPr marL="1958828" indent="0">
              <a:buNone/>
              <a:defRPr sz="1071"/>
            </a:lvl5pPr>
            <a:lvl6pPr marL="2448535" indent="0">
              <a:buNone/>
              <a:defRPr sz="1071"/>
            </a:lvl6pPr>
            <a:lvl7pPr marL="2938242" indent="0">
              <a:buNone/>
              <a:defRPr sz="1071"/>
            </a:lvl7pPr>
            <a:lvl8pPr marL="3427948" indent="0">
              <a:buNone/>
              <a:defRPr sz="1071"/>
            </a:lvl8pPr>
            <a:lvl9pPr marL="3917655" indent="0">
              <a:buNone/>
              <a:defRPr sz="107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77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93" y="489691"/>
            <a:ext cx="3379266" cy="1713918"/>
          </a:xfrm>
        </p:spPr>
        <p:txBody>
          <a:bodyPr anchor="b"/>
          <a:lstStyle>
            <a:lvl1pPr>
              <a:defRPr sz="342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54302" y="1057598"/>
            <a:ext cx="5304234" cy="5219969"/>
          </a:xfrm>
        </p:spPr>
        <p:txBody>
          <a:bodyPr anchor="t"/>
          <a:lstStyle>
            <a:lvl1pPr marL="0" indent="0">
              <a:buNone/>
              <a:defRPr sz="3428"/>
            </a:lvl1pPr>
            <a:lvl2pPr marL="489707" indent="0">
              <a:buNone/>
              <a:defRPr sz="2999"/>
            </a:lvl2pPr>
            <a:lvl3pPr marL="979414" indent="0">
              <a:buNone/>
              <a:defRPr sz="2571"/>
            </a:lvl3pPr>
            <a:lvl4pPr marL="1469121" indent="0">
              <a:buNone/>
              <a:defRPr sz="2142"/>
            </a:lvl4pPr>
            <a:lvl5pPr marL="1958828" indent="0">
              <a:buNone/>
              <a:defRPr sz="2142"/>
            </a:lvl5pPr>
            <a:lvl6pPr marL="2448535" indent="0">
              <a:buNone/>
              <a:defRPr sz="2142"/>
            </a:lvl6pPr>
            <a:lvl7pPr marL="2938242" indent="0">
              <a:buNone/>
              <a:defRPr sz="2142"/>
            </a:lvl7pPr>
            <a:lvl8pPr marL="3427948" indent="0">
              <a:buNone/>
              <a:defRPr sz="2142"/>
            </a:lvl8pPr>
            <a:lvl9pPr marL="3917655" indent="0">
              <a:buNone/>
              <a:defRPr sz="2142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1693" y="2203609"/>
            <a:ext cx="3379266" cy="4082458"/>
          </a:xfrm>
        </p:spPr>
        <p:txBody>
          <a:bodyPr/>
          <a:lstStyle>
            <a:lvl1pPr marL="0" indent="0">
              <a:buNone/>
              <a:defRPr sz="1714"/>
            </a:lvl1pPr>
            <a:lvl2pPr marL="489707" indent="0">
              <a:buNone/>
              <a:defRPr sz="1500"/>
            </a:lvl2pPr>
            <a:lvl3pPr marL="979414" indent="0">
              <a:buNone/>
              <a:defRPr sz="1285"/>
            </a:lvl3pPr>
            <a:lvl4pPr marL="1469121" indent="0">
              <a:buNone/>
              <a:defRPr sz="1071"/>
            </a:lvl4pPr>
            <a:lvl5pPr marL="1958828" indent="0">
              <a:buNone/>
              <a:defRPr sz="1071"/>
            </a:lvl5pPr>
            <a:lvl6pPr marL="2448535" indent="0">
              <a:buNone/>
              <a:defRPr sz="1071"/>
            </a:lvl6pPr>
            <a:lvl7pPr marL="2938242" indent="0">
              <a:buNone/>
              <a:defRPr sz="1071"/>
            </a:lvl7pPr>
            <a:lvl8pPr marL="3427948" indent="0">
              <a:buNone/>
              <a:defRPr sz="1071"/>
            </a:lvl8pPr>
            <a:lvl9pPr marL="3917655" indent="0">
              <a:buNone/>
              <a:defRPr sz="107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443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328" y="391074"/>
            <a:ext cx="9036844" cy="14197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328" y="1955363"/>
            <a:ext cx="9036844" cy="4660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8" y="6808065"/>
            <a:ext cx="2357438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18136-D917-46AA-94D8-A8640C577D35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0672" y="6808065"/>
            <a:ext cx="3536156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99734" y="6808065"/>
            <a:ext cx="2357438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913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79414" rtl="0" eaLnBrk="1" latinLnBrk="0" hangingPunct="1">
        <a:lnSpc>
          <a:spcPct val="90000"/>
        </a:lnSpc>
        <a:spcBef>
          <a:spcPct val="0"/>
        </a:spcBef>
        <a:buNone/>
        <a:defRPr sz="47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4853" indent="-244853" algn="l" defTabSz="979414" rtl="0" eaLnBrk="1" latinLnBrk="0" hangingPunct="1">
        <a:lnSpc>
          <a:spcPct val="90000"/>
        </a:lnSpc>
        <a:spcBef>
          <a:spcPts val="1071"/>
        </a:spcBef>
        <a:buFont typeface="Arial" panose="020B0604020202020204" pitchFamily="34" charset="0"/>
        <a:buChar char="•"/>
        <a:defRPr sz="2999" kern="1200">
          <a:solidFill>
            <a:schemeClr val="tx1"/>
          </a:solidFill>
          <a:latin typeface="+mn-lt"/>
          <a:ea typeface="+mn-ea"/>
          <a:cs typeface="+mn-cs"/>
        </a:defRPr>
      </a:lvl1pPr>
      <a:lvl2pPr marL="734560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2571" kern="1200">
          <a:solidFill>
            <a:schemeClr val="tx1"/>
          </a:solidFill>
          <a:latin typeface="+mn-lt"/>
          <a:ea typeface="+mn-ea"/>
          <a:cs typeface="+mn-cs"/>
        </a:defRPr>
      </a:lvl2pPr>
      <a:lvl3pPr marL="1224267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3pPr>
      <a:lvl4pPr marL="1713974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4pPr>
      <a:lvl5pPr marL="2203681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5pPr>
      <a:lvl6pPr marL="2693388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6pPr>
      <a:lvl7pPr marL="3183095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7pPr>
      <a:lvl8pPr marL="3672802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8pPr>
      <a:lvl9pPr marL="4162509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1pPr>
      <a:lvl2pPr marL="489707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79414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3pPr>
      <a:lvl4pPr marL="1469121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4pPr>
      <a:lvl5pPr marL="1958828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5pPr>
      <a:lvl6pPr marL="2448535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6pPr>
      <a:lvl7pPr marL="2938242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7pPr>
      <a:lvl8pPr marL="3427948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8pPr>
      <a:lvl9pPr marL="3917655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costa@ifsp.edu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57;p13">
            <a:extLst>
              <a:ext uri="{FF2B5EF4-FFF2-40B4-BE49-F238E27FC236}">
                <a16:creationId xmlns:a16="http://schemas.microsoft.com/office/drawing/2014/main" id="{393B59DF-93CF-4E74-B484-703E22D505ED}"/>
              </a:ext>
            </a:extLst>
          </p:cNvPr>
          <p:cNvSpPr txBox="1"/>
          <p:nvPr/>
        </p:nvSpPr>
        <p:spPr>
          <a:xfrm>
            <a:off x="796264" y="2467333"/>
            <a:ext cx="9101540" cy="775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758" tIns="104758" rIns="104758" bIns="104758" anchor="t" anchorCtr="0">
            <a:spAutoFit/>
          </a:bodyPr>
          <a:lstStyle/>
          <a:p>
            <a:pPr algn="ctr"/>
            <a:r>
              <a:rPr lang="pt-BR" sz="3667" dirty="0"/>
              <a:t> </a:t>
            </a:r>
            <a:endParaRPr sz="3437" b="1" dirty="0"/>
          </a:p>
        </p:txBody>
      </p:sp>
      <p:sp>
        <p:nvSpPr>
          <p:cNvPr id="10" name="Google Shape;59;p13">
            <a:extLst>
              <a:ext uri="{FF2B5EF4-FFF2-40B4-BE49-F238E27FC236}">
                <a16:creationId xmlns:a16="http://schemas.microsoft.com/office/drawing/2014/main" id="{B3692A97-698A-4A06-9575-4DD96547DA5E}"/>
              </a:ext>
            </a:extLst>
          </p:cNvPr>
          <p:cNvSpPr txBox="1"/>
          <p:nvPr/>
        </p:nvSpPr>
        <p:spPr>
          <a:xfrm>
            <a:off x="1612490" y="3421062"/>
            <a:ext cx="6840946" cy="1458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758" tIns="104758" rIns="104758" bIns="104758" anchor="t" anchorCtr="0">
            <a:spAutoFit/>
          </a:bodyPr>
          <a:lstStyle/>
          <a:p>
            <a:pPr indent="515856" algn="ctr">
              <a:lnSpc>
                <a:spcPct val="150000"/>
              </a:lnSpc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Prof. Dr. Cesar da Costa </a:t>
            </a:r>
          </a:p>
          <a:p>
            <a:pPr indent="515856" algn="ctr">
              <a:lnSpc>
                <a:spcPct val="150000"/>
              </a:lnSpc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E-mail: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ccosta@ifsp.edu.br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15856" algn="ctr">
              <a:lnSpc>
                <a:spcPct val="150000"/>
              </a:lnSpc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Site: www.professorcesarcosta.com.br </a:t>
            </a:r>
            <a:endParaRPr lang="pt-B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ED40F89C-EE0F-408F-92CA-D5435003F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950974"/>
              </p:ext>
            </p:extLst>
          </p:nvPr>
        </p:nvGraphicFramePr>
        <p:xfrm>
          <a:off x="1212569" y="388004"/>
          <a:ext cx="8268929" cy="1334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68929">
                  <a:extLst>
                    <a:ext uri="{9D8B030D-6E8A-4147-A177-3AD203B41FA5}">
                      <a16:colId xmlns:a16="http://schemas.microsoft.com/office/drawing/2014/main" val="11600888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TEORIA DE CONTROLADOR LÓGICO PROGRAMÁVEL</a:t>
                      </a:r>
                    </a:p>
                  </a:txBody>
                  <a:tcPr marL="118745" marR="118745" marT="118745" marB="11874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951084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0DE7064A-73D5-433E-ADF5-8E3F7E675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6225" y="3924300"/>
            <a:ext cx="10477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A6825E2B-F339-40CF-B782-61534647C20D}"/>
              </a:ext>
            </a:extLst>
          </p:cNvPr>
          <p:cNvCxnSpPr>
            <a:endCxn id="9" idx="3"/>
          </p:cNvCxnSpPr>
          <p:nvPr/>
        </p:nvCxnSpPr>
        <p:spPr>
          <a:xfrm>
            <a:off x="924232" y="2855275"/>
            <a:ext cx="897357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3">
            <a:extLst>
              <a:ext uri="{FF2B5EF4-FFF2-40B4-BE49-F238E27FC236}">
                <a16:creationId xmlns:a16="http://schemas.microsoft.com/office/drawing/2014/main" id="{E4CD111E-D738-4CE1-8DB0-9A4DFC3C29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006" y="6231410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2F88FD79-0994-4B75-81B8-D5DA314801B4}"/>
              </a:ext>
            </a:extLst>
          </p:cNvPr>
          <p:cNvSpPr txBox="1"/>
          <p:nvPr/>
        </p:nvSpPr>
        <p:spPr>
          <a:xfrm>
            <a:off x="3038169" y="1916745"/>
            <a:ext cx="5643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Principio de funcionamento de um CLP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7;p14">
            <a:extLst>
              <a:ext uri="{FF2B5EF4-FFF2-40B4-BE49-F238E27FC236}">
                <a16:creationId xmlns:a16="http://schemas.microsoft.com/office/drawing/2014/main" id="{99F24CFA-CE53-4157-B4ED-44BA198002DF}"/>
              </a:ext>
            </a:extLst>
          </p:cNvPr>
          <p:cNvSpPr txBox="1"/>
          <p:nvPr/>
        </p:nvSpPr>
        <p:spPr>
          <a:xfrm>
            <a:off x="452636" y="385237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F7670E3-859E-40BC-BCCB-20ACFDD19EC6}"/>
              </a:ext>
            </a:extLst>
          </p:cNvPr>
          <p:cNvSpPr/>
          <p:nvPr/>
        </p:nvSpPr>
        <p:spPr>
          <a:xfrm>
            <a:off x="-1" y="0"/>
            <a:ext cx="3981885" cy="73453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44926CA4-A5B3-4925-A533-BE23A8708157}"/>
              </a:ext>
            </a:extLst>
          </p:cNvPr>
          <p:cNvSpPr txBox="1"/>
          <p:nvPr/>
        </p:nvSpPr>
        <p:spPr>
          <a:xfrm>
            <a:off x="4159045" y="531895"/>
            <a:ext cx="69444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Principio de funcionamento de um CLP</a:t>
            </a:r>
            <a:r>
              <a:rPr lang="pt-BR" altLang="pt-BR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altLang="pt-BR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Hardware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3B22A693-3578-4792-BCEF-DD7834CA3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021" y="1749077"/>
            <a:ext cx="5719713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pt-BR" sz="2400" dirty="0">
                <a:latin typeface="Arial" charset="0"/>
                <a:cs typeface="Arial" charset="0"/>
              </a:rPr>
              <a:t> </a:t>
            </a:r>
            <a:r>
              <a:rPr lang="pt-BR" sz="2000" dirty="0">
                <a:latin typeface="Arial" charset="0"/>
                <a:cs typeface="Arial" charset="0"/>
              </a:rPr>
              <a:t>Os circuitos auxiliares atuam em caso de falha do CLP são:</a:t>
            </a:r>
          </a:p>
          <a:p>
            <a:pPr algn="just" eaLnBrk="1" hangingPunct="1">
              <a:defRPr/>
            </a:pPr>
            <a:endParaRPr lang="pt-BR" sz="2000" dirty="0">
              <a:latin typeface="Arial" charset="0"/>
              <a:cs typeface="Arial" charset="0"/>
            </a:endParaRPr>
          </a:p>
          <a:p>
            <a:pPr marL="457200" indent="-457200" algn="just" eaLnBrk="1" hangingPunct="1">
              <a:buFont typeface="+mj-lt"/>
              <a:buAutoNum type="alphaLcParenR"/>
              <a:defRPr/>
            </a:pPr>
            <a:r>
              <a:rPr lang="pt-BR" sz="2000" dirty="0">
                <a:latin typeface="Arial" charset="0"/>
                <a:cs typeface="Arial" charset="0"/>
              </a:rPr>
              <a:t>POWER ON RESET: desliga todas as saídas assim que o equipamento é ligado, isso evita que possíveis danos venham a acontecer.</a:t>
            </a:r>
          </a:p>
          <a:p>
            <a:pPr algn="just" eaLnBrk="1" hangingPunct="1">
              <a:defRPr/>
            </a:pPr>
            <a:endParaRPr lang="pt-BR" sz="2000" dirty="0">
              <a:latin typeface="Arial" charset="0"/>
              <a:cs typeface="Arial" charset="0"/>
            </a:endParaRPr>
          </a:p>
          <a:p>
            <a:pPr marL="457200" indent="-457200" algn="just" eaLnBrk="1" hangingPunct="1">
              <a:buFont typeface="+mj-lt"/>
              <a:buAutoNum type="alphaLcParenR" startAt="2"/>
              <a:defRPr/>
            </a:pPr>
            <a:r>
              <a:rPr lang="pt-BR" sz="2000" dirty="0">
                <a:latin typeface="Arial" charset="0"/>
                <a:cs typeface="Arial" charset="0"/>
              </a:rPr>
              <a:t>POWER DOWN: monitora a tensão de alimentação salvando o conteúdo das memórias antes que alguma queda de energia possa acontecer.</a:t>
            </a:r>
          </a:p>
        </p:txBody>
      </p:sp>
      <p:pic>
        <p:nvPicPr>
          <p:cNvPr id="10" name="Imagem 1">
            <a:extLst>
              <a:ext uri="{FF2B5EF4-FFF2-40B4-BE49-F238E27FC236}">
                <a16:creationId xmlns:a16="http://schemas.microsoft.com/office/drawing/2014/main" id="{AA31921A-4D20-4321-A757-4D836F71A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29" y="2454845"/>
            <a:ext cx="3805355" cy="334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3334BAD6-75CF-44AC-9D01-A716BA399BC3}"/>
              </a:ext>
            </a:extLst>
          </p:cNvPr>
          <p:cNvSpPr txBox="1"/>
          <p:nvPr/>
        </p:nvSpPr>
        <p:spPr>
          <a:xfrm>
            <a:off x="118163" y="704786"/>
            <a:ext cx="4375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SCAN TIME ou Varredura</a:t>
            </a:r>
          </a:p>
        </p:txBody>
      </p:sp>
    </p:spTree>
    <p:extLst>
      <p:ext uri="{BB962C8B-B14F-4D97-AF65-F5344CB8AC3E}">
        <p14:creationId xmlns:p14="http://schemas.microsoft.com/office/powerpoint/2010/main" val="182785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7;p14">
            <a:extLst>
              <a:ext uri="{FF2B5EF4-FFF2-40B4-BE49-F238E27FC236}">
                <a16:creationId xmlns:a16="http://schemas.microsoft.com/office/drawing/2014/main" id="{99F24CFA-CE53-4157-B4ED-44BA198002DF}"/>
              </a:ext>
            </a:extLst>
          </p:cNvPr>
          <p:cNvSpPr txBox="1"/>
          <p:nvPr/>
        </p:nvSpPr>
        <p:spPr>
          <a:xfrm>
            <a:off x="452636" y="385237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F7670E3-859E-40BC-BCCB-20ACFDD19EC6}"/>
              </a:ext>
            </a:extLst>
          </p:cNvPr>
          <p:cNvSpPr/>
          <p:nvPr/>
        </p:nvSpPr>
        <p:spPr>
          <a:xfrm>
            <a:off x="-1" y="0"/>
            <a:ext cx="4699206" cy="73453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0AC8CE35-68E8-4B74-9430-E38F0B135488}"/>
              </a:ext>
            </a:extLst>
          </p:cNvPr>
          <p:cNvSpPr txBox="1">
            <a:spLocks noChangeArrowheads="1"/>
          </p:cNvSpPr>
          <p:nvPr/>
        </p:nvSpPr>
        <p:spPr>
          <a:xfrm>
            <a:off x="-334653" y="602683"/>
            <a:ext cx="4198554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pt-BR" altLang="pt-BR" sz="2800" b="1" kern="0" dirty="0">
                <a:latin typeface="Tahoma" panose="020B0604030504040204" pitchFamily="34" charset="0"/>
              </a:rPr>
              <a:t>    </a:t>
            </a:r>
            <a:r>
              <a:rPr lang="pt-BR" altLang="pt-BR" sz="2000" b="1" kern="0" dirty="0">
                <a:latin typeface="Tahoma" panose="020B0604030504040204" pitchFamily="34" charset="0"/>
              </a:rPr>
              <a:t>ESTRUTURAS DE EXECUÇÃO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6501E272-9CD6-4C86-8FFC-174246A86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3857" y="385237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buClrTx/>
              <a:buSzTx/>
              <a:buNone/>
            </a:pPr>
            <a:r>
              <a:rPr lang="pt-BR" altLang="pt-BR" sz="2400" dirty="0">
                <a:latin typeface="Tahoma" panose="020B0604030504040204" pitchFamily="34" charset="0"/>
              </a:rPr>
              <a:t>FORMAS DE PROCESSAMENTO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82D4614A-78F6-4BF0-9DF2-A60A1C626416}"/>
              </a:ext>
            </a:extLst>
          </p:cNvPr>
          <p:cNvSpPr txBox="1">
            <a:spLocks noChangeArrowheads="1"/>
          </p:cNvSpPr>
          <p:nvPr/>
        </p:nvSpPr>
        <p:spPr>
          <a:xfrm>
            <a:off x="5348748" y="2706329"/>
            <a:ext cx="3784805" cy="2209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altLang="pt-BR" sz="2400" kern="0" dirty="0">
                <a:latin typeface="Tahoma" panose="020B0604030504040204" pitchFamily="34" charset="0"/>
              </a:rPr>
              <a:t>1) CÍCLICO;</a:t>
            </a:r>
          </a:p>
          <a:p>
            <a:pPr marL="0" indent="0">
              <a:buNone/>
              <a:defRPr/>
            </a:pPr>
            <a:r>
              <a:rPr lang="pt-BR" altLang="pt-BR" sz="2400" kern="0" dirty="0">
                <a:latin typeface="Tahoma" panose="020B0604030504040204" pitchFamily="34" charset="0"/>
              </a:rPr>
              <a:t>2) POR INTERUPÇÃO;</a:t>
            </a:r>
          </a:p>
          <a:p>
            <a:pPr marL="0" indent="0">
              <a:buNone/>
              <a:defRPr/>
            </a:pPr>
            <a:r>
              <a:rPr lang="pt-BR" altLang="pt-BR" sz="2400" kern="0" dirty="0">
                <a:latin typeface="Tahoma" panose="020B0604030504040204" pitchFamily="34" charset="0"/>
              </a:rPr>
              <a:t>3) POR TEMPO;</a:t>
            </a:r>
          </a:p>
          <a:p>
            <a:pPr marL="0" indent="0">
              <a:buNone/>
              <a:defRPr/>
            </a:pPr>
            <a:r>
              <a:rPr lang="pt-BR" altLang="pt-BR" sz="2400" kern="0" dirty="0">
                <a:latin typeface="Tahoma" panose="020B0604030504040204" pitchFamily="34" charset="0"/>
              </a:rPr>
              <a:t>4) POR EVENTO.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B969695-E839-44BC-9024-0EB7FA8692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015" y="1552298"/>
            <a:ext cx="4429125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29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7;p14">
            <a:extLst>
              <a:ext uri="{FF2B5EF4-FFF2-40B4-BE49-F238E27FC236}">
                <a16:creationId xmlns:a16="http://schemas.microsoft.com/office/drawing/2014/main" id="{99F24CFA-CE53-4157-B4ED-44BA198002DF}"/>
              </a:ext>
            </a:extLst>
          </p:cNvPr>
          <p:cNvSpPr txBox="1"/>
          <p:nvPr/>
        </p:nvSpPr>
        <p:spPr>
          <a:xfrm>
            <a:off x="452636" y="385237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F7670E3-859E-40BC-BCCB-20ACFDD19EC6}"/>
              </a:ext>
            </a:extLst>
          </p:cNvPr>
          <p:cNvSpPr/>
          <p:nvPr/>
        </p:nvSpPr>
        <p:spPr>
          <a:xfrm>
            <a:off x="-1" y="0"/>
            <a:ext cx="4699206" cy="73453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0AC8CE35-68E8-4B74-9430-E38F0B135488}"/>
              </a:ext>
            </a:extLst>
          </p:cNvPr>
          <p:cNvSpPr txBox="1">
            <a:spLocks noChangeArrowheads="1"/>
          </p:cNvSpPr>
          <p:nvPr/>
        </p:nvSpPr>
        <p:spPr>
          <a:xfrm>
            <a:off x="-334653" y="602683"/>
            <a:ext cx="4198554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pt-BR" altLang="pt-BR" sz="2800" b="1" kern="0" dirty="0">
                <a:latin typeface="Tahoma" panose="020B0604030504040204" pitchFamily="34" charset="0"/>
              </a:rPr>
              <a:t>    </a:t>
            </a:r>
            <a:r>
              <a:rPr lang="pt-BR" altLang="pt-BR" sz="2000" b="1" kern="0" dirty="0">
                <a:latin typeface="Tahoma" panose="020B0604030504040204" pitchFamily="34" charset="0"/>
              </a:rPr>
              <a:t>ESTRUTURAS DE EXECUÇÃO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6501E272-9CD6-4C86-8FFC-174246A86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3857" y="385237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buClrTx/>
              <a:buSzTx/>
              <a:buNone/>
            </a:pPr>
            <a:r>
              <a:rPr lang="pt-BR" altLang="pt-BR" sz="2400" dirty="0">
                <a:latin typeface="Tahoma" panose="020B0604030504040204" pitchFamily="34" charset="0"/>
              </a:rPr>
              <a:t>FORMAS DE PROCESSAMENTO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82D4614A-78F6-4BF0-9DF2-A60A1C626416}"/>
              </a:ext>
            </a:extLst>
          </p:cNvPr>
          <p:cNvSpPr txBox="1">
            <a:spLocks noChangeArrowheads="1"/>
          </p:cNvSpPr>
          <p:nvPr/>
        </p:nvSpPr>
        <p:spPr>
          <a:xfrm>
            <a:off x="5238750" y="1486002"/>
            <a:ext cx="3784805" cy="2209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altLang="pt-BR" sz="2400" kern="0" dirty="0">
                <a:latin typeface="Tahoma" panose="020B0604030504040204" pitchFamily="34" charset="0"/>
              </a:rPr>
              <a:t>1) CÍCLICO</a:t>
            </a:r>
          </a:p>
          <a:p>
            <a:pPr marL="0" indent="0">
              <a:buNone/>
              <a:defRPr/>
            </a:pPr>
            <a:endParaRPr lang="pt-BR" altLang="pt-BR" sz="2400" kern="0" dirty="0">
              <a:latin typeface="Tahoma" panose="020B060403050404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9E97020-373B-4EB7-84DC-A7A7B8D48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0975" y="2724970"/>
            <a:ext cx="534541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US" altLang="pt-BR" sz="2000" dirty="0"/>
              <a:t>Executa o programa no </a:t>
            </a:r>
            <a:r>
              <a:rPr lang="pt-BR" altLang="pt-BR" sz="2000" dirty="0"/>
              <a:t>ciclo de varredura,  </a:t>
            </a:r>
            <a:r>
              <a:rPr lang="pt-BR" altLang="pt-BR" sz="2000" i="1" dirty="0" err="1">
                <a:solidFill>
                  <a:srgbClr val="FF0000"/>
                </a:solidFill>
              </a:rPr>
              <a:t>scan</a:t>
            </a:r>
            <a:r>
              <a:rPr lang="pt-BR" altLang="pt-BR" sz="2000" i="1" dirty="0">
                <a:solidFill>
                  <a:srgbClr val="FF0000"/>
                </a:solidFill>
              </a:rPr>
              <a:t> time, </a:t>
            </a:r>
            <a:r>
              <a:rPr lang="pt-BR" altLang="pt-BR" sz="2000" i="1" dirty="0"/>
              <a:t>que</a:t>
            </a:r>
            <a:r>
              <a:rPr lang="pt-BR" altLang="pt-BR" sz="2000" i="1" dirty="0">
                <a:solidFill>
                  <a:srgbClr val="FF0000"/>
                </a:solidFill>
              </a:rPr>
              <a:t> </a:t>
            </a:r>
            <a:r>
              <a:rPr lang="pt-BR" altLang="pt-BR" sz="2000" dirty="0"/>
              <a:t>consiste de uma série de operações realizadas de forma sequencial e repetida.</a:t>
            </a:r>
            <a:r>
              <a:rPr lang="en-US" altLang="pt-BR" sz="2000" dirty="0"/>
              <a:t> </a:t>
            </a:r>
            <a:endParaRPr lang="pt-BR" altLang="pt-BR" sz="2000" dirty="0"/>
          </a:p>
        </p:txBody>
      </p:sp>
      <p:grpSp>
        <p:nvGrpSpPr>
          <p:cNvPr id="13" name="Group 9">
            <a:extLst>
              <a:ext uri="{FF2B5EF4-FFF2-40B4-BE49-F238E27FC236}">
                <a16:creationId xmlns:a16="http://schemas.microsoft.com/office/drawing/2014/main" id="{319B43B6-73EE-4B20-A572-1E49CDE698B0}"/>
              </a:ext>
            </a:extLst>
          </p:cNvPr>
          <p:cNvGrpSpPr>
            <a:grpSpLocks/>
          </p:cNvGrpSpPr>
          <p:nvPr/>
        </p:nvGrpSpPr>
        <p:grpSpPr bwMode="auto">
          <a:xfrm>
            <a:off x="1270206" y="2472511"/>
            <a:ext cx="2286000" cy="2667000"/>
            <a:chOff x="1104" y="1392"/>
            <a:chExt cx="1440" cy="1680"/>
          </a:xfrm>
        </p:grpSpPr>
        <p:grpSp>
          <p:nvGrpSpPr>
            <p:cNvPr id="14" name="Group 7">
              <a:extLst>
                <a:ext uri="{FF2B5EF4-FFF2-40B4-BE49-F238E27FC236}">
                  <a16:creationId xmlns:a16="http://schemas.microsoft.com/office/drawing/2014/main" id="{B2999C36-903E-4B9B-8182-6EA17520A7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4" y="1392"/>
              <a:ext cx="1440" cy="1680"/>
              <a:chOff x="1968" y="1728"/>
              <a:chExt cx="1056" cy="1296"/>
            </a:xfrm>
          </p:grpSpPr>
          <p:sp>
            <p:nvSpPr>
              <p:cNvPr id="16" name="AutoShape 3">
                <a:extLst>
                  <a:ext uri="{FF2B5EF4-FFF2-40B4-BE49-F238E27FC236}">
                    <a16:creationId xmlns:a16="http://schemas.microsoft.com/office/drawing/2014/main" id="{15FA3581-CA54-4776-8A1D-5A9D1452CA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528" cy="1296"/>
              </a:xfrm>
              <a:prstGeom prst="curvedRightArrow">
                <a:avLst>
                  <a:gd name="adj1" fmla="val 49091"/>
                  <a:gd name="adj2" fmla="val 98182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pt-BR" altLang="pt-BR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AutoShape 6">
                <a:extLst>
                  <a:ext uri="{FF2B5EF4-FFF2-40B4-BE49-F238E27FC236}">
                    <a16:creationId xmlns:a16="http://schemas.microsoft.com/office/drawing/2014/main" id="{3BEC3340-5191-4C15-8C2B-E06C56290C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496" y="1728"/>
                <a:ext cx="528" cy="1296"/>
              </a:xfrm>
              <a:prstGeom prst="curvedRightArrow">
                <a:avLst>
                  <a:gd name="adj1" fmla="val 51511"/>
                  <a:gd name="adj2" fmla="val 95466"/>
                  <a:gd name="adj3" fmla="val 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pt-BR" altLang="pt-BR" sz="2400" b="1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5" name="Rectangle 8">
              <a:extLst>
                <a:ext uri="{FF2B5EF4-FFF2-40B4-BE49-F238E27FC236}">
                  <a16:creationId xmlns:a16="http://schemas.microsoft.com/office/drawing/2014/main" id="{6B9340AE-4B53-4353-AB6E-2895F0852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398"/>
              <a:ext cx="48" cy="336"/>
            </a:xfrm>
            <a:prstGeom prst="rect">
              <a:avLst/>
            </a:prstGeom>
            <a:solidFill>
              <a:srgbClr val="00A47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2400" b="1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475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7;p14">
            <a:extLst>
              <a:ext uri="{FF2B5EF4-FFF2-40B4-BE49-F238E27FC236}">
                <a16:creationId xmlns:a16="http://schemas.microsoft.com/office/drawing/2014/main" id="{99F24CFA-CE53-4157-B4ED-44BA198002DF}"/>
              </a:ext>
            </a:extLst>
          </p:cNvPr>
          <p:cNvSpPr txBox="1"/>
          <p:nvPr/>
        </p:nvSpPr>
        <p:spPr>
          <a:xfrm>
            <a:off x="452636" y="385237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id="{6501E272-9CD6-4C86-8FFC-174246A86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64" y="280893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buClrTx/>
              <a:buSzTx/>
              <a:buNone/>
            </a:pPr>
            <a:r>
              <a:rPr lang="pt-BR" altLang="pt-BR" sz="2400" dirty="0">
                <a:latin typeface="Tahoma" panose="020B0604030504040204" pitchFamily="34" charset="0"/>
              </a:rPr>
              <a:t>FORMAS DE PROCESSAMENTO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82D4614A-78F6-4BF0-9DF2-A60A1C626416}"/>
              </a:ext>
            </a:extLst>
          </p:cNvPr>
          <p:cNvSpPr txBox="1">
            <a:spLocks noChangeArrowheads="1"/>
          </p:cNvSpPr>
          <p:nvPr/>
        </p:nvSpPr>
        <p:spPr>
          <a:xfrm>
            <a:off x="630361" y="1080891"/>
            <a:ext cx="3784805" cy="2209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altLang="pt-BR" sz="2400" kern="0" dirty="0">
                <a:latin typeface="Tahoma" panose="020B0604030504040204" pitchFamily="34" charset="0"/>
              </a:rPr>
              <a:t>2) POR INTERUPÇÃO</a:t>
            </a:r>
          </a:p>
          <a:p>
            <a:pPr marL="0" indent="0">
              <a:buNone/>
              <a:defRPr/>
            </a:pPr>
            <a:endParaRPr lang="pt-BR" altLang="pt-BR" sz="2400" kern="0" dirty="0">
              <a:latin typeface="Tahoma" panose="020B0604030504040204" pitchFamily="34" charset="0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8DCAB07D-F082-4813-9658-4EA1055B3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361" y="2479674"/>
            <a:ext cx="7772400" cy="238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buClrTx/>
              <a:buSzTx/>
              <a:buFontTx/>
              <a:buChar char="•"/>
            </a:pPr>
            <a:r>
              <a:rPr lang="pt-BR" altLang="pt-BR" sz="2000" dirty="0">
                <a:latin typeface="Tahoma" panose="020B0604030504040204" pitchFamily="34" charset="0"/>
              </a:rPr>
              <a:t>Se uma ocorrência do processo controlado não puder esperar o fim do ciclo. Então deve haver uma interrupção para a execução do programa dessa ocorrência. </a:t>
            </a:r>
          </a:p>
          <a:p>
            <a:pPr>
              <a:buClrTx/>
              <a:buSzTx/>
              <a:buFontTx/>
              <a:buChar char="•"/>
            </a:pPr>
            <a:endParaRPr lang="pt-BR" altLang="pt-BR" sz="2400" dirty="0">
              <a:latin typeface="Tahoma" panose="020B0604030504040204" pitchFamily="34" charset="0"/>
            </a:endParaRPr>
          </a:p>
          <a:p>
            <a:pPr algn="just">
              <a:buClrTx/>
              <a:buSzTx/>
              <a:buFontTx/>
              <a:buChar char="•"/>
            </a:pPr>
            <a:r>
              <a:rPr lang="pt-BR" altLang="pt-BR" sz="2000" dirty="0">
                <a:latin typeface="Tahoma" panose="020B0604030504040204" pitchFamily="34" charset="0"/>
              </a:rPr>
              <a:t>Após a interrupção o programa normal volta a ser executado do ponto onde havia parado.</a:t>
            </a:r>
          </a:p>
        </p:txBody>
      </p:sp>
    </p:spTree>
    <p:extLst>
      <p:ext uri="{BB962C8B-B14F-4D97-AF65-F5344CB8AC3E}">
        <p14:creationId xmlns:p14="http://schemas.microsoft.com/office/powerpoint/2010/main" val="844554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7;p14">
            <a:extLst>
              <a:ext uri="{FF2B5EF4-FFF2-40B4-BE49-F238E27FC236}">
                <a16:creationId xmlns:a16="http://schemas.microsoft.com/office/drawing/2014/main" id="{99F24CFA-CE53-4157-B4ED-44BA198002DF}"/>
              </a:ext>
            </a:extLst>
          </p:cNvPr>
          <p:cNvSpPr txBox="1"/>
          <p:nvPr/>
        </p:nvSpPr>
        <p:spPr>
          <a:xfrm>
            <a:off x="452636" y="385237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id="{6501E272-9CD6-4C86-8FFC-174246A86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64" y="280893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buClrTx/>
              <a:buSzTx/>
              <a:buNone/>
            </a:pPr>
            <a:r>
              <a:rPr lang="pt-BR" altLang="pt-BR" sz="2400" dirty="0">
                <a:latin typeface="Tahoma" panose="020B0604030504040204" pitchFamily="34" charset="0"/>
              </a:rPr>
              <a:t>FORMAS DE PROCESSAMENTO</a:t>
            </a:r>
          </a:p>
        </p:txBody>
      </p:sp>
      <p:grpSp>
        <p:nvGrpSpPr>
          <p:cNvPr id="33" name="Group 10">
            <a:extLst>
              <a:ext uri="{FF2B5EF4-FFF2-40B4-BE49-F238E27FC236}">
                <a16:creationId xmlns:a16="http://schemas.microsoft.com/office/drawing/2014/main" id="{D0FB0730-B310-423D-93E7-604930DB9070}"/>
              </a:ext>
            </a:extLst>
          </p:cNvPr>
          <p:cNvGrpSpPr>
            <a:grpSpLocks/>
          </p:cNvGrpSpPr>
          <p:nvPr/>
        </p:nvGrpSpPr>
        <p:grpSpPr bwMode="auto">
          <a:xfrm rot="5290280">
            <a:off x="5791200" y="2324100"/>
            <a:ext cx="2286000" cy="2667000"/>
            <a:chOff x="1968" y="1728"/>
            <a:chExt cx="1056" cy="1296"/>
          </a:xfrm>
        </p:grpSpPr>
        <p:sp>
          <p:nvSpPr>
            <p:cNvPr id="34" name="AutoShape 11">
              <a:extLst>
                <a:ext uri="{FF2B5EF4-FFF2-40B4-BE49-F238E27FC236}">
                  <a16:creationId xmlns:a16="http://schemas.microsoft.com/office/drawing/2014/main" id="{7C8FC035-3EFC-43AB-BA17-5903EE491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728"/>
              <a:ext cx="528" cy="1296"/>
            </a:xfrm>
            <a:prstGeom prst="curvedRightArrow">
              <a:avLst>
                <a:gd name="adj1" fmla="val 49091"/>
                <a:gd name="adj2" fmla="val 98182"/>
                <a:gd name="adj3" fmla="val 33333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35" name="AutoShape 12">
              <a:extLst>
                <a:ext uri="{FF2B5EF4-FFF2-40B4-BE49-F238E27FC236}">
                  <a16:creationId xmlns:a16="http://schemas.microsoft.com/office/drawing/2014/main" id="{A4995ED2-4AA0-454B-96F1-36CD7BAC392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496" y="1728"/>
              <a:ext cx="528" cy="1296"/>
            </a:xfrm>
            <a:prstGeom prst="curvedRightArrow">
              <a:avLst>
                <a:gd name="adj1" fmla="val 51511"/>
                <a:gd name="adj2" fmla="val 95466"/>
                <a:gd name="adj3" fmla="val 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24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36" name="AutoShape 14">
            <a:extLst>
              <a:ext uri="{FF2B5EF4-FFF2-40B4-BE49-F238E27FC236}">
                <a16:creationId xmlns:a16="http://schemas.microsoft.com/office/drawing/2014/main" id="{5D512FFA-2A67-41E6-AEEF-7256708C7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733800"/>
            <a:ext cx="2133600" cy="533400"/>
          </a:xfrm>
          <a:prstGeom prst="curvedUpArrow">
            <a:avLst>
              <a:gd name="adj1" fmla="val 60778"/>
              <a:gd name="adj2" fmla="val 140778"/>
              <a:gd name="adj3" fmla="val 33333"/>
            </a:avLst>
          </a:prstGeom>
          <a:solidFill>
            <a:srgbClr val="00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 b="1">
              <a:latin typeface="Times New Roman" panose="02020603050405020304" pitchFamily="18" charset="0"/>
            </a:endParaRPr>
          </a:p>
        </p:txBody>
      </p:sp>
      <p:sp>
        <p:nvSpPr>
          <p:cNvPr id="37" name="AutoShape 15">
            <a:extLst>
              <a:ext uri="{FF2B5EF4-FFF2-40B4-BE49-F238E27FC236}">
                <a16:creationId xmlns:a16="http://schemas.microsoft.com/office/drawing/2014/main" id="{6F6A9515-A217-42A7-B824-767A5EF66637}"/>
              </a:ext>
            </a:extLst>
          </p:cNvPr>
          <p:cNvSpPr>
            <a:spLocks noChangeArrowheads="1"/>
          </p:cNvSpPr>
          <p:nvPr/>
        </p:nvSpPr>
        <p:spPr bwMode="auto">
          <a:xfrm rot="10840886">
            <a:off x="3886200" y="3124200"/>
            <a:ext cx="2057400" cy="533400"/>
          </a:xfrm>
          <a:prstGeom prst="curvedUpArrow">
            <a:avLst>
              <a:gd name="adj1" fmla="val 51643"/>
              <a:gd name="adj2" fmla="val 128786"/>
              <a:gd name="adj3" fmla="val 35204"/>
            </a:avLst>
          </a:prstGeom>
          <a:solidFill>
            <a:srgbClr val="00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 b="1">
              <a:latin typeface="Times New Roman" panose="02020603050405020304" pitchFamily="18" charset="0"/>
            </a:endParaRPr>
          </a:p>
        </p:txBody>
      </p:sp>
      <p:sp>
        <p:nvSpPr>
          <p:cNvPr id="38" name="Text Box 16">
            <a:extLst>
              <a:ext uri="{FF2B5EF4-FFF2-40B4-BE49-F238E27FC236}">
                <a16:creationId xmlns:a16="http://schemas.microsoft.com/office/drawing/2014/main" id="{5B995946-0B19-4662-B9CE-021D0AF78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105400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>
                <a:latin typeface="Tahoma" panose="020B0604030504040204" pitchFamily="34" charset="0"/>
              </a:rPr>
              <a:t>CICLO NORMAL</a:t>
            </a:r>
          </a:p>
        </p:txBody>
      </p:sp>
      <p:sp>
        <p:nvSpPr>
          <p:cNvPr id="39" name="Text Box 17">
            <a:extLst>
              <a:ext uri="{FF2B5EF4-FFF2-40B4-BE49-F238E27FC236}">
                <a16:creationId xmlns:a16="http://schemas.microsoft.com/office/drawing/2014/main" id="{1DE61464-800D-4466-880E-B5AA9CBEB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105400"/>
            <a:ext cx="388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>
                <a:latin typeface="Tahoma" panose="020B0604030504040204" pitchFamily="34" charset="0"/>
              </a:rPr>
              <a:t>CICLO DE INTERRUPÇÃO</a:t>
            </a:r>
          </a:p>
        </p:txBody>
      </p:sp>
      <p:sp>
        <p:nvSpPr>
          <p:cNvPr id="40" name="Text Box 19">
            <a:extLst>
              <a:ext uri="{FF2B5EF4-FFF2-40B4-BE49-F238E27FC236}">
                <a16:creationId xmlns:a16="http://schemas.microsoft.com/office/drawing/2014/main" id="{B85B9BAB-B4F8-4029-A121-3CAEEAF8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05000"/>
            <a:ext cx="403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000">
                <a:latin typeface="Tahoma" panose="020B0604030504040204" pitchFamily="34" charset="0"/>
              </a:rPr>
              <a:t>PONTO DE  INTERRUPÇÃO</a:t>
            </a:r>
          </a:p>
        </p:txBody>
      </p:sp>
      <p:grpSp>
        <p:nvGrpSpPr>
          <p:cNvPr id="41" name="Group 2">
            <a:extLst>
              <a:ext uri="{FF2B5EF4-FFF2-40B4-BE49-F238E27FC236}">
                <a16:creationId xmlns:a16="http://schemas.microsoft.com/office/drawing/2014/main" id="{F3633EA0-7F99-4E30-8A56-F3B04584806C}"/>
              </a:ext>
            </a:extLst>
          </p:cNvPr>
          <p:cNvGrpSpPr>
            <a:grpSpLocks/>
          </p:cNvGrpSpPr>
          <p:nvPr/>
        </p:nvGrpSpPr>
        <p:grpSpPr bwMode="auto">
          <a:xfrm rot="5500949">
            <a:off x="1181100" y="1866900"/>
            <a:ext cx="2743200" cy="3429000"/>
            <a:chOff x="1968" y="1728"/>
            <a:chExt cx="1056" cy="1296"/>
          </a:xfrm>
        </p:grpSpPr>
        <p:sp>
          <p:nvSpPr>
            <p:cNvPr id="42" name="AutoShape 3">
              <a:extLst>
                <a:ext uri="{FF2B5EF4-FFF2-40B4-BE49-F238E27FC236}">
                  <a16:creationId xmlns:a16="http://schemas.microsoft.com/office/drawing/2014/main" id="{E143EC08-02F5-494C-A63B-A130189EA4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728"/>
              <a:ext cx="528" cy="1296"/>
            </a:xfrm>
            <a:prstGeom prst="curvedRightArrow">
              <a:avLst>
                <a:gd name="adj1" fmla="val 49091"/>
                <a:gd name="adj2" fmla="val 98182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43" name="AutoShape 4">
              <a:extLst>
                <a:ext uri="{FF2B5EF4-FFF2-40B4-BE49-F238E27FC236}">
                  <a16:creationId xmlns:a16="http://schemas.microsoft.com/office/drawing/2014/main" id="{E5A5CFAC-9464-4967-B0BA-8F6FB3DE705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496" y="1728"/>
              <a:ext cx="528" cy="1296"/>
            </a:xfrm>
            <a:prstGeom prst="curvedRightArrow">
              <a:avLst>
                <a:gd name="adj1" fmla="val 51511"/>
                <a:gd name="adj2" fmla="val 95466"/>
                <a:gd name="adj3" fmla="val 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24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44" name="Line 18">
            <a:extLst>
              <a:ext uri="{FF2B5EF4-FFF2-40B4-BE49-F238E27FC236}">
                <a16:creationId xmlns:a16="http://schemas.microsoft.com/office/drawing/2014/main" id="{E952DD92-3F98-4271-8001-3E8031820F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2286000"/>
            <a:ext cx="9144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667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6" grpId="0" animBg="1"/>
      <p:bldP spid="37" grpId="0" animBg="1"/>
      <p:bldP spid="38" grpId="0"/>
      <p:bldP spid="39" grpId="0"/>
      <p:bldP spid="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7;p14">
            <a:extLst>
              <a:ext uri="{FF2B5EF4-FFF2-40B4-BE49-F238E27FC236}">
                <a16:creationId xmlns:a16="http://schemas.microsoft.com/office/drawing/2014/main" id="{99F24CFA-CE53-4157-B4ED-44BA198002DF}"/>
              </a:ext>
            </a:extLst>
          </p:cNvPr>
          <p:cNvSpPr txBox="1"/>
          <p:nvPr/>
        </p:nvSpPr>
        <p:spPr>
          <a:xfrm>
            <a:off x="452636" y="385237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F7670E3-859E-40BC-BCCB-20ACFDD19EC6}"/>
              </a:ext>
            </a:extLst>
          </p:cNvPr>
          <p:cNvSpPr/>
          <p:nvPr/>
        </p:nvSpPr>
        <p:spPr>
          <a:xfrm>
            <a:off x="-1" y="0"/>
            <a:ext cx="4380273" cy="73453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44926CA4-A5B3-4925-A533-BE23A8708157}"/>
              </a:ext>
            </a:extLst>
          </p:cNvPr>
          <p:cNvSpPr txBox="1"/>
          <p:nvPr/>
        </p:nvSpPr>
        <p:spPr>
          <a:xfrm>
            <a:off x="4467876" y="220076"/>
            <a:ext cx="69444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Principio de funcionamento de um CLP</a:t>
            </a:r>
            <a:r>
              <a:rPr lang="pt-BR" altLang="pt-BR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altLang="pt-BR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Hardware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6037967-DEC9-4E1C-A022-649B3EA11FB5}"/>
              </a:ext>
            </a:extLst>
          </p:cNvPr>
          <p:cNvSpPr txBox="1"/>
          <p:nvPr/>
        </p:nvSpPr>
        <p:spPr>
          <a:xfrm>
            <a:off x="4380272" y="1501907"/>
            <a:ext cx="55503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  <a:defRPr/>
            </a:pPr>
            <a:r>
              <a:rPr lang="pt-BR" altLang="pt-BR" sz="2400" kern="0" dirty="0">
                <a:latin typeface="Arial" panose="020B0604020202020204" pitchFamily="34" charset="0"/>
                <a:cs typeface="Arial" panose="020B0604020202020204" pitchFamily="34" charset="0"/>
              </a:rPr>
              <a:t>3) POR TEMPO</a:t>
            </a:r>
          </a:p>
        </p:txBody>
      </p:sp>
      <p:grpSp>
        <p:nvGrpSpPr>
          <p:cNvPr id="10" name="Group 20">
            <a:extLst>
              <a:ext uri="{FF2B5EF4-FFF2-40B4-BE49-F238E27FC236}">
                <a16:creationId xmlns:a16="http://schemas.microsoft.com/office/drawing/2014/main" id="{E95DADDC-CC7F-4ECD-8F66-0000521929D7}"/>
              </a:ext>
            </a:extLst>
          </p:cNvPr>
          <p:cNvGrpSpPr>
            <a:grpSpLocks/>
          </p:cNvGrpSpPr>
          <p:nvPr/>
        </p:nvGrpSpPr>
        <p:grpSpPr bwMode="auto">
          <a:xfrm>
            <a:off x="191456" y="2179283"/>
            <a:ext cx="1254125" cy="1662113"/>
            <a:chOff x="1104" y="1392"/>
            <a:chExt cx="1440" cy="1680"/>
          </a:xfrm>
        </p:grpSpPr>
        <p:grpSp>
          <p:nvGrpSpPr>
            <p:cNvPr id="11" name="Group 21">
              <a:extLst>
                <a:ext uri="{FF2B5EF4-FFF2-40B4-BE49-F238E27FC236}">
                  <a16:creationId xmlns:a16="http://schemas.microsoft.com/office/drawing/2014/main" id="{FAB174F1-3EEC-4EC9-BBFD-4085BE8204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4" y="1392"/>
              <a:ext cx="1440" cy="1680"/>
              <a:chOff x="1968" y="1728"/>
              <a:chExt cx="1056" cy="1296"/>
            </a:xfrm>
          </p:grpSpPr>
          <p:sp>
            <p:nvSpPr>
              <p:cNvPr id="13" name="AutoShape 22">
                <a:extLst>
                  <a:ext uri="{FF2B5EF4-FFF2-40B4-BE49-F238E27FC236}">
                    <a16:creationId xmlns:a16="http://schemas.microsoft.com/office/drawing/2014/main" id="{99487CA1-198A-4A99-A831-B84E29FE50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528" cy="1296"/>
              </a:xfrm>
              <a:prstGeom prst="curvedRightArrow">
                <a:avLst>
                  <a:gd name="adj1" fmla="val 49091"/>
                  <a:gd name="adj2" fmla="val 98182"/>
                  <a:gd name="adj3" fmla="val 3333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pt-BR" altLang="pt-BR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AutoShape 23">
                <a:extLst>
                  <a:ext uri="{FF2B5EF4-FFF2-40B4-BE49-F238E27FC236}">
                    <a16:creationId xmlns:a16="http://schemas.microsoft.com/office/drawing/2014/main" id="{6DBD779A-39D1-4305-8FAD-6F1CB15B8E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496" y="1728"/>
                <a:ext cx="528" cy="1296"/>
              </a:xfrm>
              <a:prstGeom prst="curvedRightArrow">
                <a:avLst>
                  <a:gd name="adj1" fmla="val 51511"/>
                  <a:gd name="adj2" fmla="val 95466"/>
                  <a:gd name="adj3" fmla="val 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pt-BR" altLang="pt-BR" sz="2400" b="1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2" name="Rectangle 24">
              <a:extLst>
                <a:ext uri="{FF2B5EF4-FFF2-40B4-BE49-F238E27FC236}">
                  <a16:creationId xmlns:a16="http://schemas.microsoft.com/office/drawing/2014/main" id="{61447AC0-1175-4891-A954-74E7EC8904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398"/>
              <a:ext cx="48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5" name="Group 15">
            <a:extLst>
              <a:ext uri="{FF2B5EF4-FFF2-40B4-BE49-F238E27FC236}">
                <a16:creationId xmlns:a16="http://schemas.microsoft.com/office/drawing/2014/main" id="{4E82D9CA-939C-46A3-B447-B4B314033DC7}"/>
              </a:ext>
            </a:extLst>
          </p:cNvPr>
          <p:cNvGrpSpPr>
            <a:grpSpLocks/>
          </p:cNvGrpSpPr>
          <p:nvPr/>
        </p:nvGrpSpPr>
        <p:grpSpPr bwMode="auto">
          <a:xfrm>
            <a:off x="2663194" y="2309458"/>
            <a:ext cx="1254125" cy="1662113"/>
            <a:chOff x="1104" y="1392"/>
            <a:chExt cx="1440" cy="1680"/>
          </a:xfrm>
        </p:grpSpPr>
        <p:grpSp>
          <p:nvGrpSpPr>
            <p:cNvPr id="16" name="Group 16">
              <a:extLst>
                <a:ext uri="{FF2B5EF4-FFF2-40B4-BE49-F238E27FC236}">
                  <a16:creationId xmlns:a16="http://schemas.microsoft.com/office/drawing/2014/main" id="{131A99D8-9890-470D-85FC-CA9C1FBB29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4" y="1392"/>
              <a:ext cx="1440" cy="1680"/>
              <a:chOff x="1968" y="1728"/>
              <a:chExt cx="1056" cy="1296"/>
            </a:xfrm>
          </p:grpSpPr>
          <p:sp>
            <p:nvSpPr>
              <p:cNvPr id="18" name="AutoShape 17">
                <a:extLst>
                  <a:ext uri="{FF2B5EF4-FFF2-40B4-BE49-F238E27FC236}">
                    <a16:creationId xmlns:a16="http://schemas.microsoft.com/office/drawing/2014/main" id="{F99F1DE3-7AB1-41D9-969F-C47220AAB0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528" cy="1296"/>
              </a:xfrm>
              <a:prstGeom prst="curvedRightArrow">
                <a:avLst>
                  <a:gd name="adj1" fmla="val 49091"/>
                  <a:gd name="adj2" fmla="val 98182"/>
                  <a:gd name="adj3" fmla="val 3333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pt-BR" altLang="pt-BR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" name="AutoShape 18">
                <a:extLst>
                  <a:ext uri="{FF2B5EF4-FFF2-40B4-BE49-F238E27FC236}">
                    <a16:creationId xmlns:a16="http://schemas.microsoft.com/office/drawing/2014/main" id="{480ED109-981D-4DDC-8D5E-18138FC0D2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496" y="1728"/>
                <a:ext cx="528" cy="1296"/>
              </a:xfrm>
              <a:prstGeom prst="curvedRightArrow">
                <a:avLst>
                  <a:gd name="adj1" fmla="val 51511"/>
                  <a:gd name="adj2" fmla="val 95466"/>
                  <a:gd name="adj3" fmla="val 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pt-BR" altLang="pt-BR" sz="2400" b="1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7" name="Rectangle 19">
              <a:extLst>
                <a:ext uri="{FF2B5EF4-FFF2-40B4-BE49-F238E27FC236}">
                  <a16:creationId xmlns:a16="http://schemas.microsoft.com/office/drawing/2014/main" id="{DE97A44C-6476-43A9-A783-E1A93D0FA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398"/>
              <a:ext cx="48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0" name="Group 10">
            <a:extLst>
              <a:ext uri="{FF2B5EF4-FFF2-40B4-BE49-F238E27FC236}">
                <a16:creationId xmlns:a16="http://schemas.microsoft.com/office/drawing/2014/main" id="{89512E46-B0FD-4863-9E1D-069A25DEAE3C}"/>
              </a:ext>
            </a:extLst>
          </p:cNvPr>
          <p:cNvGrpSpPr>
            <a:grpSpLocks/>
          </p:cNvGrpSpPr>
          <p:nvPr/>
        </p:nvGrpSpPr>
        <p:grpSpPr bwMode="auto">
          <a:xfrm>
            <a:off x="1013781" y="2796821"/>
            <a:ext cx="2286000" cy="2667000"/>
            <a:chOff x="1104" y="1392"/>
            <a:chExt cx="1440" cy="1680"/>
          </a:xfrm>
        </p:grpSpPr>
        <p:grpSp>
          <p:nvGrpSpPr>
            <p:cNvPr id="21" name="Group 11">
              <a:extLst>
                <a:ext uri="{FF2B5EF4-FFF2-40B4-BE49-F238E27FC236}">
                  <a16:creationId xmlns:a16="http://schemas.microsoft.com/office/drawing/2014/main" id="{E70B86BD-8076-4718-802D-9DFC19D5BE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4" y="1392"/>
              <a:ext cx="1440" cy="1680"/>
              <a:chOff x="1968" y="1728"/>
              <a:chExt cx="1056" cy="1296"/>
            </a:xfrm>
          </p:grpSpPr>
          <p:sp>
            <p:nvSpPr>
              <p:cNvPr id="23" name="AutoShape 12">
                <a:extLst>
                  <a:ext uri="{FF2B5EF4-FFF2-40B4-BE49-F238E27FC236}">
                    <a16:creationId xmlns:a16="http://schemas.microsoft.com/office/drawing/2014/main" id="{2438AF37-392D-405E-8BE2-81CB8F107E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528" cy="1296"/>
              </a:xfrm>
              <a:prstGeom prst="curvedRightArrow">
                <a:avLst>
                  <a:gd name="adj1" fmla="val 49091"/>
                  <a:gd name="adj2" fmla="val 98182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pt-BR" altLang="pt-BR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" name="AutoShape 13">
                <a:extLst>
                  <a:ext uri="{FF2B5EF4-FFF2-40B4-BE49-F238E27FC236}">
                    <a16:creationId xmlns:a16="http://schemas.microsoft.com/office/drawing/2014/main" id="{DBE196E4-AF2F-4C34-8366-CE9A00F937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496" y="1728"/>
                <a:ext cx="528" cy="1296"/>
              </a:xfrm>
              <a:prstGeom prst="curvedRightArrow">
                <a:avLst>
                  <a:gd name="adj1" fmla="val 51511"/>
                  <a:gd name="adj2" fmla="val 95466"/>
                  <a:gd name="adj3" fmla="val 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pt-BR" altLang="pt-BR" sz="2400" b="1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2" name="Rectangle 14">
              <a:extLst>
                <a:ext uri="{FF2B5EF4-FFF2-40B4-BE49-F238E27FC236}">
                  <a16:creationId xmlns:a16="http://schemas.microsoft.com/office/drawing/2014/main" id="{ED801E09-D1E1-4A36-BE2E-564B159B0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398"/>
              <a:ext cx="48" cy="336"/>
            </a:xfrm>
            <a:prstGeom prst="rect">
              <a:avLst/>
            </a:prstGeom>
            <a:solidFill>
              <a:srgbClr val="00A47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5" name="Group 5">
            <a:extLst>
              <a:ext uri="{FF2B5EF4-FFF2-40B4-BE49-F238E27FC236}">
                <a16:creationId xmlns:a16="http://schemas.microsoft.com/office/drawing/2014/main" id="{1A3759DB-250C-44D8-AD53-0E94F533A740}"/>
              </a:ext>
            </a:extLst>
          </p:cNvPr>
          <p:cNvGrpSpPr>
            <a:grpSpLocks/>
          </p:cNvGrpSpPr>
          <p:nvPr/>
        </p:nvGrpSpPr>
        <p:grpSpPr bwMode="auto">
          <a:xfrm>
            <a:off x="3074356" y="3957283"/>
            <a:ext cx="1254125" cy="1662113"/>
            <a:chOff x="1104" y="1392"/>
            <a:chExt cx="1440" cy="1680"/>
          </a:xfrm>
        </p:grpSpPr>
        <p:grpSp>
          <p:nvGrpSpPr>
            <p:cNvPr id="26" name="Group 6">
              <a:extLst>
                <a:ext uri="{FF2B5EF4-FFF2-40B4-BE49-F238E27FC236}">
                  <a16:creationId xmlns:a16="http://schemas.microsoft.com/office/drawing/2014/main" id="{93035509-DF37-4CE6-A5D0-970F6A1295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4" y="1392"/>
              <a:ext cx="1440" cy="1680"/>
              <a:chOff x="1968" y="1728"/>
              <a:chExt cx="1056" cy="1296"/>
            </a:xfrm>
          </p:grpSpPr>
          <p:sp>
            <p:nvSpPr>
              <p:cNvPr id="28" name="AutoShape 7">
                <a:extLst>
                  <a:ext uri="{FF2B5EF4-FFF2-40B4-BE49-F238E27FC236}">
                    <a16:creationId xmlns:a16="http://schemas.microsoft.com/office/drawing/2014/main" id="{E9EAA6D5-3CD3-40A7-BDBA-660D4A7487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528" cy="1296"/>
              </a:xfrm>
              <a:prstGeom prst="curvedRightArrow">
                <a:avLst>
                  <a:gd name="adj1" fmla="val 49091"/>
                  <a:gd name="adj2" fmla="val 98182"/>
                  <a:gd name="adj3" fmla="val 3333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pt-BR" altLang="pt-BR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" name="AutoShape 8">
                <a:extLst>
                  <a:ext uri="{FF2B5EF4-FFF2-40B4-BE49-F238E27FC236}">
                    <a16:creationId xmlns:a16="http://schemas.microsoft.com/office/drawing/2014/main" id="{962C0314-E737-4E52-B881-3D03E18FDC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496" y="1728"/>
                <a:ext cx="528" cy="1296"/>
              </a:xfrm>
              <a:prstGeom prst="curvedRightArrow">
                <a:avLst>
                  <a:gd name="adj1" fmla="val 51511"/>
                  <a:gd name="adj2" fmla="val 95466"/>
                  <a:gd name="adj3" fmla="val 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pt-BR" altLang="pt-BR" sz="2400" b="1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7" name="Rectangle 9">
              <a:extLst>
                <a:ext uri="{FF2B5EF4-FFF2-40B4-BE49-F238E27FC236}">
                  <a16:creationId xmlns:a16="http://schemas.microsoft.com/office/drawing/2014/main" id="{C8992454-B397-4CDE-B299-591325B3C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398"/>
              <a:ext cx="48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24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30" name="Line 25">
            <a:extLst>
              <a:ext uri="{FF2B5EF4-FFF2-40B4-BE49-F238E27FC236}">
                <a16:creationId xmlns:a16="http://schemas.microsoft.com/office/drawing/2014/main" id="{22F0FB20-7237-4012-A661-4946F10E79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2556" y="3084158"/>
            <a:ext cx="0" cy="4381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1" name="Line 26">
            <a:extLst>
              <a:ext uri="{FF2B5EF4-FFF2-40B4-BE49-F238E27FC236}">
                <a16:creationId xmlns:a16="http://schemas.microsoft.com/office/drawing/2014/main" id="{F28365F9-ACBB-41AE-8797-5B3F2787121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0206" y="3109558"/>
            <a:ext cx="0" cy="4381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2" name="Line 27">
            <a:extLst>
              <a:ext uri="{FF2B5EF4-FFF2-40B4-BE49-F238E27FC236}">
                <a16:creationId xmlns:a16="http://schemas.microsoft.com/office/drawing/2014/main" id="{D14AED8B-CDCB-4571-BA7B-BC956E03262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4369" y="4293833"/>
            <a:ext cx="0" cy="4381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34" name="Group 29">
            <a:extLst>
              <a:ext uri="{FF2B5EF4-FFF2-40B4-BE49-F238E27FC236}">
                <a16:creationId xmlns:a16="http://schemas.microsoft.com/office/drawing/2014/main" id="{73075649-6E4E-47F3-9B69-47A2A21B9207}"/>
              </a:ext>
            </a:extLst>
          </p:cNvPr>
          <p:cNvGrpSpPr>
            <a:grpSpLocks/>
          </p:cNvGrpSpPr>
          <p:nvPr/>
        </p:nvGrpSpPr>
        <p:grpSpPr bwMode="auto">
          <a:xfrm>
            <a:off x="526419" y="4419246"/>
            <a:ext cx="1254125" cy="1662112"/>
            <a:chOff x="1104" y="1392"/>
            <a:chExt cx="1440" cy="1680"/>
          </a:xfrm>
        </p:grpSpPr>
        <p:grpSp>
          <p:nvGrpSpPr>
            <p:cNvPr id="35" name="Group 30">
              <a:extLst>
                <a:ext uri="{FF2B5EF4-FFF2-40B4-BE49-F238E27FC236}">
                  <a16:creationId xmlns:a16="http://schemas.microsoft.com/office/drawing/2014/main" id="{177D01CB-5A70-44E7-A108-0BE17561A4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4" y="1392"/>
              <a:ext cx="1440" cy="1680"/>
              <a:chOff x="1968" y="1728"/>
              <a:chExt cx="1056" cy="1296"/>
            </a:xfrm>
          </p:grpSpPr>
          <p:sp>
            <p:nvSpPr>
              <p:cNvPr id="37" name="AutoShape 31">
                <a:extLst>
                  <a:ext uri="{FF2B5EF4-FFF2-40B4-BE49-F238E27FC236}">
                    <a16:creationId xmlns:a16="http://schemas.microsoft.com/office/drawing/2014/main" id="{F3C03A14-BA46-445F-8108-699FEBBD44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528" cy="1296"/>
              </a:xfrm>
              <a:prstGeom prst="curvedRightArrow">
                <a:avLst>
                  <a:gd name="adj1" fmla="val 49091"/>
                  <a:gd name="adj2" fmla="val 98182"/>
                  <a:gd name="adj3" fmla="val 33333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pt-BR" altLang="pt-BR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" name="AutoShape 32">
                <a:extLst>
                  <a:ext uri="{FF2B5EF4-FFF2-40B4-BE49-F238E27FC236}">
                    <a16:creationId xmlns:a16="http://schemas.microsoft.com/office/drawing/2014/main" id="{59DB934D-F8AE-4B71-88CC-CF7943E3D1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496" y="1728"/>
                <a:ext cx="528" cy="1296"/>
              </a:xfrm>
              <a:prstGeom prst="curvedRightArrow">
                <a:avLst>
                  <a:gd name="adj1" fmla="val 51511"/>
                  <a:gd name="adj2" fmla="val 95466"/>
                  <a:gd name="adj3" fmla="val 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anose="05000000000000000000" pitchFamily="2" charset="2"/>
                  <a:buChar char="¨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bg2"/>
                  </a:buClr>
                  <a:buSzPct val="6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¨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pt-BR" altLang="pt-BR" sz="2400" b="1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6" name="Rectangle 33">
              <a:extLst>
                <a:ext uri="{FF2B5EF4-FFF2-40B4-BE49-F238E27FC236}">
                  <a16:creationId xmlns:a16="http://schemas.microsoft.com/office/drawing/2014/main" id="{90F66451-F4AC-469E-B47D-CC87E5C099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398"/>
              <a:ext cx="48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24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39" name="Line 34">
            <a:extLst>
              <a:ext uri="{FF2B5EF4-FFF2-40B4-BE49-F238E27FC236}">
                <a16:creationId xmlns:a16="http://schemas.microsoft.com/office/drawing/2014/main" id="{A9B89825-232B-45E8-ADDD-AFC0FBCBE7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2556" y="4474808"/>
            <a:ext cx="0" cy="4381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63661EB8-B4FF-4C20-8C15-4FB406BFC883}"/>
              </a:ext>
            </a:extLst>
          </p:cNvPr>
          <p:cNvSpPr txBox="1">
            <a:spLocks noChangeArrowheads="1"/>
          </p:cNvSpPr>
          <p:nvPr/>
        </p:nvSpPr>
        <p:spPr>
          <a:xfrm>
            <a:off x="-334653" y="602683"/>
            <a:ext cx="4198554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pt-BR" altLang="pt-BR" sz="2800" b="1" kern="0" dirty="0">
                <a:latin typeface="Tahoma" panose="020B0604030504040204" pitchFamily="34" charset="0"/>
              </a:rPr>
              <a:t>    </a:t>
            </a:r>
            <a:r>
              <a:rPr lang="pt-BR" altLang="pt-BR" sz="2000" b="1" kern="0" dirty="0">
                <a:latin typeface="Tahoma" panose="020B0604030504040204" pitchFamily="34" charset="0"/>
              </a:rPr>
              <a:t>ESTRUTURAS DE EXECUÇÃO</a:t>
            </a:r>
          </a:p>
        </p:txBody>
      </p:sp>
      <p:sp>
        <p:nvSpPr>
          <p:cNvPr id="42" name="Rectangle 3">
            <a:extLst>
              <a:ext uri="{FF2B5EF4-FFF2-40B4-BE49-F238E27FC236}">
                <a16:creationId xmlns:a16="http://schemas.microsoft.com/office/drawing/2014/main" id="{6D329941-8AA3-431B-AD9F-8438EC35D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5544" y="2197366"/>
            <a:ext cx="5188417" cy="4241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Char char="•"/>
            </a:pPr>
            <a:r>
              <a:rPr lang="pt-BR" altLang="pt-BR" sz="2000" dirty="0">
                <a:latin typeface="Tahoma" panose="020B0604030504040204" pitchFamily="34" charset="0"/>
              </a:rPr>
              <a:t>Alguns programas devem acontecer a cada ciclo de tempo, independente do ciclo normal do programa.</a:t>
            </a:r>
          </a:p>
          <a:p>
            <a:pPr>
              <a:buClrTx/>
              <a:buSzTx/>
              <a:buFontTx/>
              <a:buChar char="•"/>
            </a:pPr>
            <a:endParaRPr lang="en-US" altLang="pt-BR" sz="2000" dirty="0">
              <a:latin typeface="Tahoma" panose="020B0604030504040204" pitchFamily="34" charset="0"/>
            </a:endParaRPr>
          </a:p>
          <a:p>
            <a:pPr>
              <a:buClrTx/>
              <a:buSzTx/>
              <a:buFontTx/>
              <a:buChar char="•"/>
            </a:pPr>
            <a:endParaRPr lang="pt-BR" altLang="pt-BR" sz="2000" dirty="0">
              <a:latin typeface="Tahoma" panose="020B0604030504040204" pitchFamily="34" charset="0"/>
            </a:endParaRPr>
          </a:p>
          <a:p>
            <a:pPr>
              <a:buClrTx/>
              <a:buSzTx/>
              <a:buFontTx/>
              <a:buChar char="•"/>
            </a:pPr>
            <a:endParaRPr lang="pt-BR" altLang="pt-BR" sz="2000" dirty="0">
              <a:latin typeface="Tahoma" panose="020B0604030504040204" pitchFamily="34" charset="0"/>
            </a:endParaRPr>
          </a:p>
          <a:p>
            <a:pPr>
              <a:buClrTx/>
              <a:buSzTx/>
              <a:buFontTx/>
              <a:buChar char="•"/>
            </a:pPr>
            <a:r>
              <a:rPr lang="pt-BR" altLang="pt-BR" sz="2000" dirty="0">
                <a:latin typeface="Tahoma" panose="020B0604030504040204" pitchFamily="34" charset="0"/>
              </a:rPr>
              <a:t>É uma interrupção só que não depende de nenhum acontecimento e sim apenas da passagem do tempo.</a:t>
            </a:r>
          </a:p>
        </p:txBody>
      </p:sp>
    </p:spTree>
    <p:extLst>
      <p:ext uri="{BB962C8B-B14F-4D97-AF65-F5344CB8AC3E}">
        <p14:creationId xmlns:p14="http://schemas.microsoft.com/office/powerpoint/2010/main" val="43883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7;p14">
            <a:extLst>
              <a:ext uri="{FF2B5EF4-FFF2-40B4-BE49-F238E27FC236}">
                <a16:creationId xmlns:a16="http://schemas.microsoft.com/office/drawing/2014/main" id="{99F24CFA-CE53-4157-B4ED-44BA198002DF}"/>
              </a:ext>
            </a:extLst>
          </p:cNvPr>
          <p:cNvSpPr txBox="1"/>
          <p:nvPr/>
        </p:nvSpPr>
        <p:spPr>
          <a:xfrm>
            <a:off x="452636" y="385237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id="{6501E272-9CD6-4C86-8FFC-174246A86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64" y="280893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buClrTx/>
              <a:buSzTx/>
              <a:buNone/>
            </a:pPr>
            <a:r>
              <a:rPr lang="pt-BR" altLang="pt-BR" sz="2400" dirty="0">
                <a:latin typeface="Tahoma" panose="020B0604030504040204" pitchFamily="34" charset="0"/>
              </a:rPr>
              <a:t>FORMAS DE PROCESSAMENTO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82D4614A-78F6-4BF0-9DF2-A60A1C626416}"/>
              </a:ext>
            </a:extLst>
          </p:cNvPr>
          <p:cNvSpPr txBox="1">
            <a:spLocks noChangeArrowheads="1"/>
          </p:cNvSpPr>
          <p:nvPr/>
        </p:nvSpPr>
        <p:spPr>
          <a:xfrm>
            <a:off x="630361" y="1080891"/>
            <a:ext cx="3784805" cy="50945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altLang="pt-BR" sz="2400" kern="0" dirty="0">
                <a:latin typeface="Arial" panose="020B0604020202020204" pitchFamily="34" charset="0"/>
                <a:cs typeface="Arial" panose="020B0604020202020204" pitchFamily="34" charset="0"/>
              </a:rPr>
              <a:t>4) POR EVENTO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4DC5EE9-65B3-4B07-85B2-63738911B6C2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lang="pt-BR" altLang="pt-BR" sz="2400" kern="0" dirty="0">
                <a:latin typeface="Arial" panose="020B0604020202020204" pitchFamily="34" charset="0"/>
                <a:cs typeface="Arial" panose="020B0604020202020204" pitchFamily="34" charset="0"/>
              </a:rPr>
              <a:t>São interrupções por acontecimentos específicos:</a:t>
            </a:r>
          </a:p>
          <a:p>
            <a:pPr>
              <a:defRPr/>
            </a:pPr>
            <a:endParaRPr lang="pt-BR" altLang="pt-BR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pt-BR" altLang="pt-BR" sz="2400" kern="0" dirty="0">
                <a:latin typeface="Arial" panose="020B0604020202020204" pitchFamily="34" charset="0"/>
                <a:cs typeface="Arial" panose="020B0604020202020204" pitchFamily="34" charset="0"/>
              </a:rPr>
              <a:t>Retorno de energia;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pt-BR" altLang="pt-BR" sz="2400" kern="0" dirty="0">
                <a:latin typeface="Arial" panose="020B0604020202020204" pitchFamily="34" charset="0"/>
                <a:cs typeface="Arial" panose="020B0604020202020204" pitchFamily="34" charset="0"/>
              </a:rPr>
              <a:t>Falha de bateria;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pt-BR" altLang="pt-BR" sz="2400" kern="0" dirty="0">
                <a:latin typeface="Arial" panose="020B0604020202020204" pitchFamily="34" charset="0"/>
                <a:cs typeface="Arial" panose="020B0604020202020204" pitchFamily="34" charset="0"/>
              </a:rPr>
              <a:t>Ultrapassagem do tempo de supervisão:</a:t>
            </a:r>
          </a:p>
          <a:p>
            <a:pPr marL="914400" lvl="2" indent="0">
              <a:buNone/>
              <a:defRPr/>
            </a:pPr>
            <a:r>
              <a:rPr lang="pt-BR" altLang="pt-BR" kern="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altLang="pt-BR" kern="0" dirty="0" err="1">
                <a:latin typeface="Arial" panose="020B0604020202020204" pitchFamily="34" charset="0"/>
                <a:cs typeface="Arial" panose="020B0604020202020204" pitchFamily="34" charset="0"/>
              </a:rPr>
              <a:t>Watch</a:t>
            </a:r>
            <a:r>
              <a:rPr lang="pt-BR" altLang="pt-BR" kern="0" dirty="0">
                <a:latin typeface="Arial" panose="020B0604020202020204" pitchFamily="34" charset="0"/>
                <a:cs typeface="Arial" panose="020B0604020202020204" pitchFamily="34" charset="0"/>
              </a:rPr>
              <a:t> Dog Time.</a:t>
            </a:r>
          </a:p>
        </p:txBody>
      </p:sp>
    </p:spTree>
    <p:extLst>
      <p:ext uri="{BB962C8B-B14F-4D97-AF65-F5344CB8AC3E}">
        <p14:creationId xmlns:p14="http://schemas.microsoft.com/office/powerpoint/2010/main" val="4148233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7;p14">
            <a:extLst>
              <a:ext uri="{FF2B5EF4-FFF2-40B4-BE49-F238E27FC236}">
                <a16:creationId xmlns:a16="http://schemas.microsoft.com/office/drawing/2014/main" id="{99F24CFA-CE53-4157-B4ED-44BA198002DF}"/>
              </a:ext>
            </a:extLst>
          </p:cNvPr>
          <p:cNvSpPr txBox="1"/>
          <p:nvPr/>
        </p:nvSpPr>
        <p:spPr>
          <a:xfrm>
            <a:off x="452636" y="385237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F7670E3-859E-40BC-BCCB-20ACFDD19EC6}"/>
              </a:ext>
            </a:extLst>
          </p:cNvPr>
          <p:cNvSpPr/>
          <p:nvPr/>
        </p:nvSpPr>
        <p:spPr>
          <a:xfrm>
            <a:off x="-1" y="0"/>
            <a:ext cx="3981885" cy="73453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44926CA4-A5B3-4925-A533-BE23A8708157}"/>
              </a:ext>
            </a:extLst>
          </p:cNvPr>
          <p:cNvSpPr txBox="1"/>
          <p:nvPr/>
        </p:nvSpPr>
        <p:spPr>
          <a:xfrm>
            <a:off x="4159045" y="531895"/>
            <a:ext cx="6944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800" b="1" dirty="0"/>
              <a:t>Ciclo de trabalho da CPU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B5BAB2BA-3FDA-42BC-90E0-B19C273C1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9525" y="2133600"/>
            <a:ext cx="6103171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400" dirty="0"/>
              <a:t>  </a:t>
            </a:r>
            <a:r>
              <a:rPr lang="pt-BR" altLang="pt-BR" sz="2000" dirty="0"/>
              <a:t>O CLP executa cada linha do programa de forma sequencial, não volta atrás para executar a linha anterior, até que se faça a próxima varredura do programa.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endParaRPr lang="pt-BR" altLang="pt-BR" sz="2000" dirty="0"/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000" dirty="0"/>
              <a:t> As linhas são normalmente ordenadas de forma a configurar uma sequencia de eventos, ou seja, a linha mais acima é o primeiro evento e, assim, sucessivamente.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endParaRPr lang="pt-BR" altLang="pt-BR" sz="2000" dirty="0"/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000" dirty="0"/>
              <a:t> O CLP não executa </a:t>
            </a:r>
            <a:r>
              <a:rPr lang="pt-BR" altLang="pt-BR" sz="2000" i="1" dirty="0"/>
              <a:t>loops</a:t>
            </a:r>
            <a:r>
              <a:rPr lang="pt-BR" altLang="pt-BR" sz="2000" dirty="0"/>
              <a:t> ou desvios como na programação tradicional.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2EAB2FC3-B9E2-461B-B962-7EF0A4A40F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029" y="1871239"/>
            <a:ext cx="3708000" cy="2428277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86945413-F52A-4D56-B094-D6D5E1968500}"/>
              </a:ext>
            </a:extLst>
          </p:cNvPr>
          <p:cNvSpPr txBox="1"/>
          <p:nvPr/>
        </p:nvSpPr>
        <p:spPr>
          <a:xfrm>
            <a:off x="120029" y="685783"/>
            <a:ext cx="33704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altLang="pt-BR" sz="1800" b="1" kern="0" dirty="0">
                <a:latin typeface="Tahoma" panose="020B0604030504040204" pitchFamily="34" charset="0"/>
              </a:rPr>
              <a:t>EXECUÇÃO DO PROGRAMA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5654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7;p14">
            <a:extLst>
              <a:ext uri="{FF2B5EF4-FFF2-40B4-BE49-F238E27FC236}">
                <a16:creationId xmlns:a16="http://schemas.microsoft.com/office/drawing/2014/main" id="{99F24CFA-CE53-4157-B4ED-44BA198002DF}"/>
              </a:ext>
            </a:extLst>
          </p:cNvPr>
          <p:cNvSpPr txBox="1"/>
          <p:nvPr/>
        </p:nvSpPr>
        <p:spPr>
          <a:xfrm>
            <a:off x="452636" y="385237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F7670E3-859E-40BC-BCCB-20ACFDD19EC6}"/>
              </a:ext>
            </a:extLst>
          </p:cNvPr>
          <p:cNvSpPr/>
          <p:nvPr/>
        </p:nvSpPr>
        <p:spPr>
          <a:xfrm>
            <a:off x="-1" y="0"/>
            <a:ext cx="3981885" cy="73453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44926CA4-A5B3-4925-A533-BE23A8708157}"/>
              </a:ext>
            </a:extLst>
          </p:cNvPr>
          <p:cNvSpPr txBox="1"/>
          <p:nvPr/>
        </p:nvSpPr>
        <p:spPr>
          <a:xfrm>
            <a:off x="4159045" y="531895"/>
            <a:ext cx="6944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800" b="1" dirty="0"/>
              <a:t>Ciclo de trabalho da CPU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9BCBD6F7-3EBE-4737-AB87-18013AAE8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4521" y="1871239"/>
            <a:ext cx="580086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000" dirty="0"/>
              <a:t> Tanto nos diagramas elétricos como nos programas em linguagem </a:t>
            </a:r>
            <a:r>
              <a:rPr lang="pt-BR" altLang="pt-BR" sz="2000" i="1" dirty="0"/>
              <a:t>Ladder</a:t>
            </a:r>
            <a:r>
              <a:rPr lang="pt-BR" altLang="pt-BR" sz="2000" dirty="0"/>
              <a:t>, o estado das instruções de entrada (condição) de cada linha determina a sequência em que as saídas são acionadas.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12A8ABCE-E0A4-4D72-87E1-512CC620DF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029" y="1871239"/>
            <a:ext cx="3708000" cy="2428277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77FA4860-F44F-4134-972E-AD78BBD447EB}"/>
              </a:ext>
            </a:extLst>
          </p:cNvPr>
          <p:cNvSpPr txBox="1"/>
          <p:nvPr/>
        </p:nvSpPr>
        <p:spPr>
          <a:xfrm>
            <a:off x="120029" y="685783"/>
            <a:ext cx="33704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altLang="pt-BR" sz="1800" b="1" kern="0" dirty="0">
                <a:latin typeface="Tahoma" panose="020B0604030504040204" pitchFamily="34" charset="0"/>
              </a:rPr>
              <a:t>EXECUÇÃO DO PROGRAMA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024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2" y="1344313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F7670E3-859E-40BC-BCCB-20ACFDD19EC6}"/>
              </a:ext>
            </a:extLst>
          </p:cNvPr>
          <p:cNvSpPr/>
          <p:nvPr/>
        </p:nvSpPr>
        <p:spPr>
          <a:xfrm>
            <a:off x="0" y="0"/>
            <a:ext cx="4126880" cy="73453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E936DE16-68F8-4B27-8505-BEAD1647AC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352" y="1726356"/>
            <a:ext cx="3686175" cy="3381375"/>
          </a:xfrm>
          <a:prstGeom prst="rect">
            <a:avLst/>
          </a:prstGeom>
        </p:spPr>
      </p:pic>
      <p:sp>
        <p:nvSpPr>
          <p:cNvPr id="19" name="Google Shape;67;p14">
            <a:extLst>
              <a:ext uri="{FF2B5EF4-FFF2-40B4-BE49-F238E27FC236}">
                <a16:creationId xmlns:a16="http://schemas.microsoft.com/office/drawing/2014/main" id="{E9347E8C-FBB2-4414-B3B4-B1D41B8FF76D}"/>
              </a:ext>
            </a:extLst>
          </p:cNvPr>
          <p:cNvSpPr txBox="1"/>
          <p:nvPr/>
        </p:nvSpPr>
        <p:spPr>
          <a:xfrm>
            <a:off x="452636" y="625591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Conclusões</a:t>
            </a: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CaixaDeTexto 4">
            <a:extLst>
              <a:ext uri="{FF2B5EF4-FFF2-40B4-BE49-F238E27FC236}">
                <a16:creationId xmlns:a16="http://schemas.microsoft.com/office/drawing/2014/main" id="{7F6B0CB2-08FD-4C44-974A-312181375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168" y="319571"/>
            <a:ext cx="287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2000" b="1" dirty="0"/>
              <a:t>Referência</a:t>
            </a:r>
            <a:endParaRPr lang="pt-BR" altLang="pt-BR" sz="2000" b="1" dirty="0"/>
          </a:p>
        </p:txBody>
      </p:sp>
      <p:sp>
        <p:nvSpPr>
          <p:cNvPr id="12" name="CaixaDeTexto 1">
            <a:extLst>
              <a:ext uri="{FF2B5EF4-FFF2-40B4-BE49-F238E27FC236}">
                <a16:creationId xmlns:a16="http://schemas.microsoft.com/office/drawing/2014/main" id="{826F491C-3BCA-490F-9A98-BC8F01694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1624" y="1726356"/>
            <a:ext cx="8426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http://professorcesarcosta.com.br/disciplinas/n7clpteclp</a:t>
            </a:r>
          </a:p>
        </p:txBody>
      </p:sp>
      <p:sp>
        <p:nvSpPr>
          <p:cNvPr id="14" name="CaixaDeTexto 1">
            <a:extLst>
              <a:ext uri="{FF2B5EF4-FFF2-40B4-BE49-F238E27FC236}">
                <a16:creationId xmlns:a16="http://schemas.microsoft.com/office/drawing/2014/main" id="{2200B140-21F4-402A-A6EE-FA817172D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0284" y="2872365"/>
            <a:ext cx="5809491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http://professorcesarcosta.com.br/upload/imagens_upload/Apostila_do_Curso_Clp-1.pdf</a:t>
            </a:r>
          </a:p>
        </p:txBody>
      </p:sp>
    </p:spTree>
    <p:extLst>
      <p:ext uri="{BB962C8B-B14F-4D97-AF65-F5344CB8AC3E}">
        <p14:creationId xmlns:p14="http://schemas.microsoft.com/office/powerpoint/2010/main" val="105324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7;p14">
            <a:extLst>
              <a:ext uri="{FF2B5EF4-FFF2-40B4-BE49-F238E27FC236}">
                <a16:creationId xmlns:a16="http://schemas.microsoft.com/office/drawing/2014/main" id="{99F24CFA-CE53-4157-B4ED-44BA198002DF}"/>
              </a:ext>
            </a:extLst>
          </p:cNvPr>
          <p:cNvSpPr txBox="1"/>
          <p:nvPr/>
        </p:nvSpPr>
        <p:spPr>
          <a:xfrm>
            <a:off x="452636" y="385237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F7670E3-859E-40BC-BCCB-20ACFDD19EC6}"/>
              </a:ext>
            </a:extLst>
          </p:cNvPr>
          <p:cNvSpPr/>
          <p:nvPr/>
        </p:nvSpPr>
        <p:spPr>
          <a:xfrm>
            <a:off x="-262459" y="0"/>
            <a:ext cx="5188417" cy="73453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11FF2B56-B879-4E2D-8950-DA14893136B9}"/>
              </a:ext>
            </a:extLst>
          </p:cNvPr>
          <p:cNvSpPr txBox="1">
            <a:spLocks noChangeArrowheads="1"/>
          </p:cNvSpPr>
          <p:nvPr/>
        </p:nvSpPr>
        <p:spPr>
          <a:xfrm>
            <a:off x="-2016995" y="132201"/>
            <a:ext cx="8015287" cy="9144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2800" kern="0">
                <a:latin typeface="+mj-lt"/>
                <a:ea typeface="+mj-ea"/>
                <a:cs typeface="+mj-cs"/>
              </a:rPr>
              <a:t> </a:t>
            </a:r>
            <a:endParaRPr lang="pt-BR" sz="2800" kern="0">
              <a:latin typeface="+mj-lt"/>
              <a:ea typeface="+mj-ea"/>
              <a:cs typeface="+mj-cs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1AA4968-2E64-47A0-BB40-CD75A31DF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2569" y="452402"/>
            <a:ext cx="562392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2800" b="1" dirty="0"/>
              <a:t>Seqüência de Funcionamento do CLP</a:t>
            </a:r>
            <a:endParaRPr lang="pt-BR" altLang="pt-BR" sz="2800" b="1" dirty="0"/>
          </a:p>
        </p:txBody>
      </p:sp>
      <p:sp>
        <p:nvSpPr>
          <p:cNvPr id="11" name="AutoShape 7">
            <a:extLst>
              <a:ext uri="{FF2B5EF4-FFF2-40B4-BE49-F238E27FC236}">
                <a16:creationId xmlns:a16="http://schemas.microsoft.com/office/drawing/2014/main" id="{650A6656-C149-4459-8F9B-73D28AE7E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942" y="1460939"/>
            <a:ext cx="792163" cy="431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folHlink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 b="1"/>
              <a:t>Início</a:t>
            </a:r>
          </a:p>
        </p:txBody>
      </p:sp>
      <p:sp>
        <p:nvSpPr>
          <p:cNvPr id="12" name="AutoShape 8">
            <a:extLst>
              <a:ext uri="{FF2B5EF4-FFF2-40B4-BE49-F238E27FC236}">
                <a16:creationId xmlns:a16="http://schemas.microsoft.com/office/drawing/2014/main" id="{518D90C4-42EB-4E2E-9DC9-94D3FF873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880" y="2324539"/>
            <a:ext cx="2881312" cy="7207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folHlink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 b="1" dirty="0"/>
              <a:t>Ler entradas.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200" b="1" dirty="0"/>
              <a:t>(Tabela imagem das Entradas).</a:t>
            </a:r>
            <a:r>
              <a:rPr lang="pt-BR" altLang="pt-BR" sz="1200" dirty="0"/>
              <a:t> </a:t>
            </a:r>
          </a:p>
        </p:txBody>
      </p:sp>
      <p:sp>
        <p:nvSpPr>
          <p:cNvPr id="13" name="AutoShape 9">
            <a:extLst>
              <a:ext uri="{FF2B5EF4-FFF2-40B4-BE49-F238E27FC236}">
                <a16:creationId xmlns:a16="http://schemas.microsoft.com/office/drawing/2014/main" id="{58FCE9ED-4D1C-4F49-8F84-768E24303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880" y="3261164"/>
            <a:ext cx="2879725" cy="6477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folHlink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200" b="1" dirty="0" err="1"/>
              <a:t>Executar</a:t>
            </a:r>
            <a:r>
              <a:rPr lang="en-US" altLang="pt-BR" sz="1200" b="1" dirty="0"/>
              <a:t> Programa de </a:t>
            </a:r>
            <a:r>
              <a:rPr lang="en-US" altLang="pt-BR" sz="1200" b="1" dirty="0" err="1"/>
              <a:t>Aplicação</a:t>
            </a:r>
            <a:r>
              <a:rPr lang="en-US" altLang="pt-BR" sz="1200" b="1" dirty="0"/>
              <a:t>.</a:t>
            </a:r>
            <a:r>
              <a:rPr lang="en-US" altLang="pt-BR" sz="1200" dirty="0"/>
              <a:t> </a:t>
            </a:r>
            <a:endParaRPr lang="pt-BR" altLang="pt-BR" sz="1200" dirty="0"/>
          </a:p>
        </p:txBody>
      </p:sp>
      <p:sp>
        <p:nvSpPr>
          <p:cNvPr id="15" name="AutoShape 10">
            <a:extLst>
              <a:ext uri="{FF2B5EF4-FFF2-40B4-BE49-F238E27FC236}">
                <a16:creationId xmlns:a16="http://schemas.microsoft.com/office/drawing/2014/main" id="{D9E9F9DF-D93C-4133-A4CD-3B1C4537E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880" y="4124764"/>
            <a:ext cx="2879725" cy="6477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folHlink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200" b="1"/>
              <a:t>Atualizar Saídas.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200" b="1"/>
              <a:t>(Tabela Imagem das Saídas)</a:t>
            </a:r>
            <a:endParaRPr lang="pt-BR" altLang="pt-BR" sz="1200" b="1"/>
          </a:p>
        </p:txBody>
      </p:sp>
      <p:sp>
        <p:nvSpPr>
          <p:cNvPr id="16" name="AutoShape 11">
            <a:extLst>
              <a:ext uri="{FF2B5EF4-FFF2-40B4-BE49-F238E27FC236}">
                <a16:creationId xmlns:a16="http://schemas.microsoft.com/office/drawing/2014/main" id="{8F752D84-EFDE-4AD1-8D34-A0D78F425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880" y="4988364"/>
            <a:ext cx="2879725" cy="576262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folHlink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200" b="1"/>
              <a:t>Realizar Diagnósticos</a:t>
            </a:r>
            <a:endParaRPr lang="pt-BR" altLang="pt-BR" sz="1200" b="1"/>
          </a:p>
        </p:txBody>
      </p:sp>
      <p:sp>
        <p:nvSpPr>
          <p:cNvPr id="17" name="Line 12">
            <a:extLst>
              <a:ext uri="{FF2B5EF4-FFF2-40B4-BE49-F238E27FC236}">
                <a16:creationId xmlns:a16="http://schemas.microsoft.com/office/drawing/2014/main" id="{3B3B3051-9809-4D98-B074-AF9F907F68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8305" y="1892739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" name="Line 13">
            <a:extLst>
              <a:ext uri="{FF2B5EF4-FFF2-40B4-BE49-F238E27FC236}">
                <a16:creationId xmlns:a16="http://schemas.microsoft.com/office/drawing/2014/main" id="{E42B5888-6B63-46D4-865E-F3A9757A2C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8305" y="3045264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" name="Line 14">
            <a:extLst>
              <a:ext uri="{FF2B5EF4-FFF2-40B4-BE49-F238E27FC236}">
                <a16:creationId xmlns:a16="http://schemas.microsoft.com/office/drawing/2014/main" id="{2042FD3F-B424-4F37-A5E1-E4302FB6B6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8305" y="3908864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" name="Line 15">
            <a:extLst>
              <a:ext uri="{FF2B5EF4-FFF2-40B4-BE49-F238E27FC236}">
                <a16:creationId xmlns:a16="http://schemas.microsoft.com/office/drawing/2014/main" id="{D68F67CE-440E-495B-A0B4-F88C77C66B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8305" y="4772464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1" name="Line 16">
            <a:extLst>
              <a:ext uri="{FF2B5EF4-FFF2-40B4-BE49-F238E27FC236}">
                <a16:creationId xmlns:a16="http://schemas.microsoft.com/office/drawing/2014/main" id="{047290D5-C804-4336-9F29-1722767E24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8305" y="5564626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2" name="Line 17">
            <a:extLst>
              <a:ext uri="{FF2B5EF4-FFF2-40B4-BE49-F238E27FC236}">
                <a16:creationId xmlns:a16="http://schemas.microsoft.com/office/drawing/2014/main" id="{5E80ECBA-2D9B-4B1A-B1EF-69DC507540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-16745" y="5853551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3" name="Line 18">
            <a:extLst>
              <a:ext uri="{FF2B5EF4-FFF2-40B4-BE49-F238E27FC236}">
                <a16:creationId xmlns:a16="http://schemas.microsoft.com/office/drawing/2014/main" id="{8349896D-71DF-42FE-8402-B5AC39CA06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-16745" y="2108639"/>
            <a:ext cx="0" cy="3744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4" name="Line 19">
            <a:extLst>
              <a:ext uri="{FF2B5EF4-FFF2-40B4-BE49-F238E27FC236}">
                <a16:creationId xmlns:a16="http://schemas.microsoft.com/office/drawing/2014/main" id="{FBD24FFF-D19B-4488-A142-8A3628459CA5}"/>
              </a:ext>
            </a:extLst>
          </p:cNvPr>
          <p:cNvSpPr>
            <a:spLocks noChangeShapeType="1"/>
          </p:cNvSpPr>
          <p:nvPr/>
        </p:nvSpPr>
        <p:spPr bwMode="auto">
          <a:xfrm>
            <a:off x="-16745" y="2108639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5" name="Retângulo 4">
            <a:extLst>
              <a:ext uri="{FF2B5EF4-FFF2-40B4-BE49-F238E27FC236}">
                <a16:creationId xmlns:a16="http://schemas.microsoft.com/office/drawing/2014/main" id="{6A3A9D40-9723-4CD8-AE2D-A1574B332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0123" y="1494982"/>
            <a:ext cx="519517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400" dirty="0"/>
              <a:t> O CLP funciona segundo um programa permanentemente armazenado em memória EEPROM, que executa um ciclo de varredura chamado </a:t>
            </a:r>
            <a:r>
              <a:rPr lang="pt-BR" altLang="pt-BR" sz="2400" i="1" dirty="0" err="1">
                <a:solidFill>
                  <a:srgbClr val="FF0000"/>
                </a:solidFill>
              </a:rPr>
              <a:t>scan</a:t>
            </a:r>
            <a:r>
              <a:rPr lang="pt-BR" altLang="pt-BR" sz="2400" i="1" dirty="0">
                <a:solidFill>
                  <a:srgbClr val="FF0000"/>
                </a:solidFill>
              </a:rPr>
              <a:t> time</a:t>
            </a:r>
            <a:r>
              <a:rPr lang="pt-BR" altLang="pt-BR" sz="2400" dirty="0">
                <a:solidFill>
                  <a:srgbClr val="FF0000"/>
                </a:solidFill>
              </a:rPr>
              <a:t> </a:t>
            </a:r>
            <a:r>
              <a:rPr lang="pt-BR" altLang="pt-BR" sz="2400" dirty="0"/>
              <a:t>e consiste de uma série de operações realizadas de forma sequencial e repetida.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endParaRPr lang="pt-BR" altLang="pt-BR" sz="2400" dirty="0"/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400" dirty="0"/>
              <a:t> A figura ilustra, em forma de fluxograma, as principais fases do ciclo de varredura de um CLP.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D90C27B-5765-4E1B-B9DC-B85332197D33}"/>
              </a:ext>
            </a:extLst>
          </p:cNvPr>
          <p:cNvSpPr txBox="1"/>
          <p:nvPr/>
        </p:nvSpPr>
        <p:spPr>
          <a:xfrm>
            <a:off x="255639" y="385237"/>
            <a:ext cx="4375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SCAN TIME ou Varredura</a:t>
            </a:r>
          </a:p>
        </p:txBody>
      </p:sp>
    </p:spTree>
    <p:extLst>
      <p:ext uri="{BB962C8B-B14F-4D97-AF65-F5344CB8AC3E}">
        <p14:creationId xmlns:p14="http://schemas.microsoft.com/office/powerpoint/2010/main" val="59810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  <p:bldP spid="12" grpId="0" animBg="1" autoUpdateAnimBg="0"/>
      <p:bldP spid="13" grpId="0" animBg="1" autoUpdateAnimBg="0"/>
      <p:bldP spid="15" grpId="0" animBg="1" autoUpdateAnimBg="0"/>
      <p:bldP spid="16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7;p14">
            <a:extLst>
              <a:ext uri="{FF2B5EF4-FFF2-40B4-BE49-F238E27FC236}">
                <a16:creationId xmlns:a16="http://schemas.microsoft.com/office/drawing/2014/main" id="{99F24CFA-CE53-4157-B4ED-44BA198002DF}"/>
              </a:ext>
            </a:extLst>
          </p:cNvPr>
          <p:cNvSpPr txBox="1"/>
          <p:nvPr/>
        </p:nvSpPr>
        <p:spPr>
          <a:xfrm>
            <a:off x="452636" y="385237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F7670E3-859E-40BC-BCCB-20ACFDD19EC6}"/>
              </a:ext>
            </a:extLst>
          </p:cNvPr>
          <p:cNvSpPr/>
          <p:nvPr/>
        </p:nvSpPr>
        <p:spPr>
          <a:xfrm>
            <a:off x="-1" y="0"/>
            <a:ext cx="4228019" cy="73453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44926CA4-A5B3-4925-A533-BE23A8708157}"/>
              </a:ext>
            </a:extLst>
          </p:cNvPr>
          <p:cNvSpPr txBox="1"/>
          <p:nvPr/>
        </p:nvSpPr>
        <p:spPr>
          <a:xfrm>
            <a:off x="4277179" y="339366"/>
            <a:ext cx="69444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Principio de funcionamento de um CLP</a:t>
            </a:r>
            <a:r>
              <a:rPr lang="pt-BR" altLang="pt-BR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altLang="pt-BR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Hardware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A95C61B-64A1-4390-8E20-FB3DC5BE7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5690" y="1486002"/>
            <a:ext cx="5447218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 dirty="0"/>
              <a:t>1. Assim que ligamos a CPU esta executa um auto teste, verifica a integridade do hardware e do software, executa algumas funções do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 dirty="0"/>
              <a:t>sistema e etc...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pt-BR" altLang="pt-BR" sz="2000" dirty="0"/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 dirty="0"/>
              <a:t>2. Logo em seguida lê todas as entradas, digitais e analógicas, alocando seus valores em uma memória de imagem.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pt-BR" altLang="pt-BR" sz="2000" dirty="0"/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 dirty="0"/>
              <a:t>3. Logo em seguida a CPU começa a executar o programa do usuário.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en-US" altLang="pt-BR" sz="20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2000" dirty="0"/>
              <a:t>4</a:t>
            </a:r>
            <a:r>
              <a:rPr lang="pt-BR" altLang="pt-BR" sz="2000" dirty="0"/>
              <a:t>. Tomando como base a memória de imagem das entradas a CPU executa as lógicas do programa alocando o resultado das mesmas em uma memória de imagem de saída.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pt-BR" sz="2000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A332ECCC-6D9A-4DD8-8BB0-E34FF464F8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39" y="2302314"/>
            <a:ext cx="3825363" cy="3267075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164DFB7E-BF20-4C52-89A8-35C7C98B864F}"/>
              </a:ext>
            </a:extLst>
          </p:cNvPr>
          <p:cNvSpPr txBox="1"/>
          <p:nvPr/>
        </p:nvSpPr>
        <p:spPr>
          <a:xfrm>
            <a:off x="143162" y="554809"/>
            <a:ext cx="4375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SCAN TIME ou Varredura</a:t>
            </a:r>
          </a:p>
        </p:txBody>
      </p:sp>
    </p:spTree>
    <p:extLst>
      <p:ext uri="{BB962C8B-B14F-4D97-AF65-F5344CB8AC3E}">
        <p14:creationId xmlns:p14="http://schemas.microsoft.com/office/powerpoint/2010/main" val="173274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7;p14">
            <a:extLst>
              <a:ext uri="{FF2B5EF4-FFF2-40B4-BE49-F238E27FC236}">
                <a16:creationId xmlns:a16="http://schemas.microsoft.com/office/drawing/2014/main" id="{99F24CFA-CE53-4157-B4ED-44BA198002DF}"/>
              </a:ext>
            </a:extLst>
          </p:cNvPr>
          <p:cNvSpPr txBox="1"/>
          <p:nvPr/>
        </p:nvSpPr>
        <p:spPr>
          <a:xfrm>
            <a:off x="452636" y="385237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F7670E3-859E-40BC-BCCB-20ACFDD19EC6}"/>
              </a:ext>
            </a:extLst>
          </p:cNvPr>
          <p:cNvSpPr/>
          <p:nvPr/>
        </p:nvSpPr>
        <p:spPr>
          <a:xfrm>
            <a:off x="-1" y="0"/>
            <a:ext cx="4228019" cy="73453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44926CA4-A5B3-4925-A533-BE23A8708157}"/>
              </a:ext>
            </a:extLst>
          </p:cNvPr>
          <p:cNvSpPr txBox="1"/>
          <p:nvPr/>
        </p:nvSpPr>
        <p:spPr>
          <a:xfrm>
            <a:off x="4277179" y="339366"/>
            <a:ext cx="69444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Principio de funcionamento de um CLP</a:t>
            </a:r>
            <a:r>
              <a:rPr lang="pt-BR" altLang="pt-BR" sz="24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altLang="pt-BR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Hardware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A332ECCC-6D9A-4DD8-8BB0-E34FF464F8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39" y="2302314"/>
            <a:ext cx="3825363" cy="3267075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164DFB7E-BF20-4C52-89A8-35C7C98B864F}"/>
              </a:ext>
            </a:extLst>
          </p:cNvPr>
          <p:cNvSpPr txBox="1"/>
          <p:nvPr/>
        </p:nvSpPr>
        <p:spPr>
          <a:xfrm>
            <a:off x="143162" y="554809"/>
            <a:ext cx="4375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SCAN TIME ou Varredura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6CBCAD3-7BA9-49DE-985C-6AD6652C9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5660" y="1484313"/>
            <a:ext cx="5680056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en-US" altLang="pt-BR" sz="20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2000" dirty="0"/>
              <a:t>5</a:t>
            </a:r>
            <a:r>
              <a:rPr lang="pt-BR" altLang="pt-BR" sz="2000" dirty="0"/>
              <a:t>. Assim que o programa chega ao final, a CPU aloca a memória de imagens de saídas nas saídas físicas propriamente ditas, analógicas e/ou digitais.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20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 dirty="0"/>
              <a:t>6. Quando o processo se encerra, a CPU retorna para as rotinas de auto teste, funções do sistema e tudo recomeça.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20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 dirty="0"/>
              <a:t>7. Normalmente o tempo de ciclo de uma CPU gira em torno de alguns milésimos de segundo</a:t>
            </a:r>
            <a:r>
              <a:rPr lang="pt-BR" altLang="pt-BR" sz="1800" dirty="0"/>
              <a:t>.</a:t>
            </a:r>
            <a:endParaRPr lang="pt-BR" altLang="pt-BR" sz="2000" dirty="0"/>
          </a:p>
        </p:txBody>
      </p:sp>
    </p:spTree>
    <p:extLst>
      <p:ext uri="{BB962C8B-B14F-4D97-AF65-F5344CB8AC3E}">
        <p14:creationId xmlns:p14="http://schemas.microsoft.com/office/powerpoint/2010/main" val="92905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7;p14">
            <a:extLst>
              <a:ext uri="{FF2B5EF4-FFF2-40B4-BE49-F238E27FC236}">
                <a16:creationId xmlns:a16="http://schemas.microsoft.com/office/drawing/2014/main" id="{99F24CFA-CE53-4157-B4ED-44BA198002DF}"/>
              </a:ext>
            </a:extLst>
          </p:cNvPr>
          <p:cNvSpPr txBox="1"/>
          <p:nvPr/>
        </p:nvSpPr>
        <p:spPr>
          <a:xfrm>
            <a:off x="452636" y="385237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F7670E3-859E-40BC-BCCB-20ACFDD19EC6}"/>
              </a:ext>
            </a:extLst>
          </p:cNvPr>
          <p:cNvSpPr/>
          <p:nvPr/>
        </p:nvSpPr>
        <p:spPr>
          <a:xfrm>
            <a:off x="-1" y="0"/>
            <a:ext cx="3981885" cy="73453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44926CA4-A5B3-4925-A533-BE23A8708157}"/>
              </a:ext>
            </a:extLst>
          </p:cNvPr>
          <p:cNvSpPr txBox="1"/>
          <p:nvPr/>
        </p:nvSpPr>
        <p:spPr>
          <a:xfrm>
            <a:off x="4159045" y="531895"/>
            <a:ext cx="69444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Principio de funcionamento de um CLP</a:t>
            </a:r>
            <a:r>
              <a:rPr lang="pt-BR" altLang="pt-BR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altLang="pt-BR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Hardware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1">
            <a:extLst>
              <a:ext uri="{FF2B5EF4-FFF2-40B4-BE49-F238E27FC236}">
                <a16:creationId xmlns:a16="http://schemas.microsoft.com/office/drawing/2014/main" id="{03DB5293-8C51-457F-AF34-4DA54B2C4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31" y="809179"/>
            <a:ext cx="34290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m 2">
            <a:extLst>
              <a:ext uri="{FF2B5EF4-FFF2-40B4-BE49-F238E27FC236}">
                <a16:creationId xmlns:a16="http://schemas.microsoft.com/office/drawing/2014/main" id="{293309E9-9957-4F46-A2E8-B076931BEC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56" y="4168940"/>
            <a:ext cx="363855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ângulo 6">
            <a:extLst>
              <a:ext uri="{FF2B5EF4-FFF2-40B4-BE49-F238E27FC236}">
                <a16:creationId xmlns:a16="http://schemas.microsoft.com/office/drawing/2014/main" id="{02C653BB-B1FA-46D3-945A-CA49178C7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1206" y="1743996"/>
            <a:ext cx="5793321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000" b="1" dirty="0"/>
              <a:t>Atualização das entradas</a:t>
            </a:r>
            <a:r>
              <a:rPr lang="pt-BR" altLang="pt-BR" sz="2000" dirty="0"/>
              <a:t>: durante a varredura das entradas, o CLP examina os dispositivos externos de entrada quanto à presença ou à ausência de tensão, isto é, um estado “</a:t>
            </a:r>
            <a:r>
              <a:rPr lang="pt-BR" altLang="pt-BR" sz="2000" i="1" dirty="0"/>
              <a:t>energizado</a:t>
            </a:r>
            <a:r>
              <a:rPr lang="pt-BR" altLang="pt-BR" sz="2000" dirty="0"/>
              <a:t>” ou “</a:t>
            </a:r>
            <a:r>
              <a:rPr lang="pt-BR" altLang="pt-BR" sz="2000" i="1" dirty="0"/>
              <a:t>desenergizado</a:t>
            </a:r>
            <a:r>
              <a:rPr lang="pt-BR" altLang="pt-BR" sz="2000" dirty="0"/>
              <a:t>”.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endParaRPr lang="pt-BR" altLang="pt-BR" sz="2000" dirty="0"/>
          </a:p>
          <a:p>
            <a:pPr marL="342900" indent="-342900"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000" dirty="0"/>
              <a:t>O estado das entradas é atualizado e armazenado temporariamente em uma região da memória RAM chamada “</a:t>
            </a:r>
            <a:r>
              <a:rPr lang="pt-BR" altLang="pt-BR" sz="2000" i="1" dirty="0"/>
              <a:t>tabela imagem das  entradas</a:t>
            </a:r>
            <a:r>
              <a:rPr lang="pt-BR" altLang="pt-BR" sz="2000" dirty="0"/>
              <a:t>”.</a:t>
            </a:r>
            <a:endParaRPr lang="pt-BR" altLang="pt-BR" sz="2400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4152FC5-2D36-4C69-9226-AA5B52FE57C1}"/>
              </a:ext>
            </a:extLst>
          </p:cNvPr>
          <p:cNvSpPr txBox="1"/>
          <p:nvPr/>
        </p:nvSpPr>
        <p:spPr>
          <a:xfrm>
            <a:off x="68839" y="154404"/>
            <a:ext cx="3710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Tabela Imagem</a:t>
            </a:r>
          </a:p>
        </p:txBody>
      </p:sp>
    </p:spTree>
    <p:extLst>
      <p:ext uri="{BB962C8B-B14F-4D97-AF65-F5344CB8AC3E}">
        <p14:creationId xmlns:p14="http://schemas.microsoft.com/office/powerpoint/2010/main" val="364185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7;p14">
            <a:extLst>
              <a:ext uri="{FF2B5EF4-FFF2-40B4-BE49-F238E27FC236}">
                <a16:creationId xmlns:a16="http://schemas.microsoft.com/office/drawing/2014/main" id="{99F24CFA-CE53-4157-B4ED-44BA198002DF}"/>
              </a:ext>
            </a:extLst>
          </p:cNvPr>
          <p:cNvSpPr txBox="1"/>
          <p:nvPr/>
        </p:nvSpPr>
        <p:spPr>
          <a:xfrm>
            <a:off x="452636" y="385237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F7670E3-859E-40BC-BCCB-20ACFDD19EC6}"/>
              </a:ext>
            </a:extLst>
          </p:cNvPr>
          <p:cNvSpPr/>
          <p:nvPr/>
        </p:nvSpPr>
        <p:spPr>
          <a:xfrm>
            <a:off x="-1" y="0"/>
            <a:ext cx="3981885" cy="73453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44926CA4-A5B3-4925-A533-BE23A8708157}"/>
              </a:ext>
            </a:extLst>
          </p:cNvPr>
          <p:cNvSpPr txBox="1"/>
          <p:nvPr/>
        </p:nvSpPr>
        <p:spPr>
          <a:xfrm>
            <a:off x="4159045" y="531895"/>
            <a:ext cx="69444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Principio de funcionamento de um CLP</a:t>
            </a:r>
            <a:r>
              <a:rPr lang="pt-BR" altLang="pt-BR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altLang="pt-BR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Hardware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DD158B7E-FD17-4769-825C-68722D481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9525" y="1557338"/>
            <a:ext cx="5877029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400" dirty="0"/>
              <a:t> </a:t>
            </a:r>
            <a:r>
              <a:rPr lang="pt-BR" altLang="pt-BR" sz="2000" b="1" dirty="0"/>
              <a:t>Execução do programa</a:t>
            </a:r>
            <a:r>
              <a:rPr lang="pt-BR" altLang="pt-BR" sz="2000" dirty="0"/>
              <a:t>: durante a execução do programa, o CLP examina as instruções do programa de controle (armazenado na memória RAM), usa o estado das entradas armazenadas na tabela imagem das entradas e executa o programa. </a:t>
            </a:r>
            <a:endParaRPr lang="pt-BR" altLang="pt-BR" sz="2400" dirty="0"/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3B00E77F-F64E-4085-AFA1-7A80205959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83" y="2424957"/>
            <a:ext cx="28956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2F34C92C-BA59-41CB-B8AC-4C42E365D744}"/>
              </a:ext>
            </a:extLst>
          </p:cNvPr>
          <p:cNvSpPr txBox="1"/>
          <p:nvPr/>
        </p:nvSpPr>
        <p:spPr>
          <a:xfrm>
            <a:off x="271817" y="313901"/>
            <a:ext cx="3710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Programa Aplicativo</a:t>
            </a:r>
          </a:p>
        </p:txBody>
      </p:sp>
    </p:spTree>
    <p:extLst>
      <p:ext uri="{BB962C8B-B14F-4D97-AF65-F5344CB8AC3E}">
        <p14:creationId xmlns:p14="http://schemas.microsoft.com/office/powerpoint/2010/main" val="302671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7;p14">
            <a:extLst>
              <a:ext uri="{FF2B5EF4-FFF2-40B4-BE49-F238E27FC236}">
                <a16:creationId xmlns:a16="http://schemas.microsoft.com/office/drawing/2014/main" id="{99F24CFA-CE53-4157-B4ED-44BA198002DF}"/>
              </a:ext>
            </a:extLst>
          </p:cNvPr>
          <p:cNvSpPr txBox="1"/>
          <p:nvPr/>
        </p:nvSpPr>
        <p:spPr>
          <a:xfrm>
            <a:off x="452636" y="385237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F7670E3-859E-40BC-BCCB-20ACFDD19EC6}"/>
              </a:ext>
            </a:extLst>
          </p:cNvPr>
          <p:cNvSpPr/>
          <p:nvPr/>
        </p:nvSpPr>
        <p:spPr>
          <a:xfrm>
            <a:off x="-1" y="0"/>
            <a:ext cx="4159046" cy="73453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44926CA4-A5B3-4925-A533-BE23A8708157}"/>
              </a:ext>
            </a:extLst>
          </p:cNvPr>
          <p:cNvSpPr txBox="1"/>
          <p:nvPr/>
        </p:nvSpPr>
        <p:spPr>
          <a:xfrm>
            <a:off x="4184857" y="551560"/>
            <a:ext cx="6944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Principio de funcionamento de um CLP</a:t>
            </a:r>
            <a:r>
              <a:rPr lang="pt-BR" altLang="pt-BR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D0E4C80D-5024-4070-A752-C32147C59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5002" y="2210671"/>
            <a:ext cx="509027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400" dirty="0"/>
              <a:t> </a:t>
            </a:r>
            <a:r>
              <a:rPr lang="pt-BR" altLang="pt-BR" sz="2400" b="1" dirty="0"/>
              <a:t>Atualização das saídas</a:t>
            </a:r>
            <a:r>
              <a:rPr lang="pt-BR" altLang="pt-BR" sz="2400" dirty="0"/>
              <a:t>: baseado nos estados dos bits da tabela imagem das saídas, o CLP “</a:t>
            </a:r>
            <a:r>
              <a:rPr lang="pt-BR" altLang="pt-BR" sz="2400" i="1" dirty="0"/>
              <a:t>energiza</a:t>
            </a:r>
            <a:r>
              <a:rPr lang="pt-BR" altLang="pt-BR" sz="2400" dirty="0"/>
              <a:t>” ou “</a:t>
            </a:r>
            <a:r>
              <a:rPr lang="pt-BR" altLang="pt-BR" sz="2400" i="1" dirty="0"/>
              <a:t>desenergiza</a:t>
            </a:r>
            <a:r>
              <a:rPr lang="pt-BR" altLang="pt-BR" sz="2400" dirty="0"/>
              <a:t>” seus circuitos de saída, que exercem controle sobre dispositivos externos.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61C6977F-E1C1-484F-9368-EF91CC518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5" y="2444777"/>
            <a:ext cx="4032000" cy="2625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DBA0E803-5DBE-408D-8343-786869B03C56}"/>
              </a:ext>
            </a:extLst>
          </p:cNvPr>
          <p:cNvSpPr txBox="1"/>
          <p:nvPr/>
        </p:nvSpPr>
        <p:spPr>
          <a:xfrm>
            <a:off x="167148" y="924232"/>
            <a:ext cx="3710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Tabela Imagem</a:t>
            </a:r>
          </a:p>
        </p:txBody>
      </p:sp>
    </p:spTree>
    <p:extLst>
      <p:ext uri="{BB962C8B-B14F-4D97-AF65-F5344CB8AC3E}">
        <p14:creationId xmlns:p14="http://schemas.microsoft.com/office/powerpoint/2010/main" val="40947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7;p14">
            <a:extLst>
              <a:ext uri="{FF2B5EF4-FFF2-40B4-BE49-F238E27FC236}">
                <a16:creationId xmlns:a16="http://schemas.microsoft.com/office/drawing/2014/main" id="{99F24CFA-CE53-4157-B4ED-44BA198002DF}"/>
              </a:ext>
            </a:extLst>
          </p:cNvPr>
          <p:cNvSpPr txBox="1"/>
          <p:nvPr/>
        </p:nvSpPr>
        <p:spPr>
          <a:xfrm>
            <a:off x="452636" y="109168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44926CA4-A5B3-4925-A533-BE23A8708157}"/>
              </a:ext>
            </a:extLst>
          </p:cNvPr>
          <p:cNvSpPr txBox="1"/>
          <p:nvPr/>
        </p:nvSpPr>
        <p:spPr>
          <a:xfrm>
            <a:off x="2443578" y="276257"/>
            <a:ext cx="69444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Principio de funcionamento de um CLP</a:t>
            </a:r>
            <a:r>
              <a:rPr lang="pt-BR" altLang="pt-BR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altLang="pt-BR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Hardware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2">
            <a:extLst>
              <a:ext uri="{FF2B5EF4-FFF2-40B4-BE49-F238E27FC236}">
                <a16:creationId xmlns:a16="http://schemas.microsoft.com/office/drawing/2014/main" id="{7EB3D3EA-5D4D-4C1A-B09A-A741F940F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700213"/>
            <a:ext cx="87137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80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C91E9551-2113-4FAC-967B-34DC575F2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636" y="1091639"/>
            <a:ext cx="83534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400" dirty="0"/>
              <a:t> </a:t>
            </a:r>
            <a:r>
              <a:rPr lang="pt-BR" altLang="pt-BR" sz="2400" b="1" dirty="0"/>
              <a:t>Atualização das saídas</a:t>
            </a:r>
            <a:r>
              <a:rPr lang="pt-BR" altLang="pt-BR" sz="2400" dirty="0"/>
              <a:t>: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9CD01DA7-90FC-487C-A675-442388D259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14" y="1634099"/>
            <a:ext cx="5229225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106F5217-1ED4-4A95-8A38-FE3E9C99C4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3193" y="2313501"/>
            <a:ext cx="27432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369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67;p14">
            <a:extLst>
              <a:ext uri="{FF2B5EF4-FFF2-40B4-BE49-F238E27FC236}">
                <a16:creationId xmlns:a16="http://schemas.microsoft.com/office/drawing/2014/main" id="{99F24CFA-CE53-4157-B4ED-44BA198002DF}"/>
              </a:ext>
            </a:extLst>
          </p:cNvPr>
          <p:cNvSpPr txBox="1"/>
          <p:nvPr/>
        </p:nvSpPr>
        <p:spPr>
          <a:xfrm>
            <a:off x="452636" y="385237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F7670E3-859E-40BC-BCCB-20ACFDD19EC6}"/>
              </a:ext>
            </a:extLst>
          </p:cNvPr>
          <p:cNvSpPr/>
          <p:nvPr/>
        </p:nvSpPr>
        <p:spPr>
          <a:xfrm>
            <a:off x="-1" y="0"/>
            <a:ext cx="4159046" cy="73453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44926CA4-A5B3-4925-A533-BE23A8708157}"/>
              </a:ext>
            </a:extLst>
          </p:cNvPr>
          <p:cNvSpPr txBox="1"/>
          <p:nvPr/>
        </p:nvSpPr>
        <p:spPr>
          <a:xfrm>
            <a:off x="4159045" y="531895"/>
            <a:ext cx="69444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Principio de funcionamento de um CLP</a:t>
            </a:r>
            <a:r>
              <a:rPr lang="pt-BR" altLang="pt-BR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altLang="pt-BR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Hardware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DC5A825-0410-4AE4-A200-8FB7B770E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9525" y="1709738"/>
            <a:ext cx="582786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400" b="1" dirty="0"/>
              <a:t> Realização de diagnósticos</a:t>
            </a:r>
            <a:r>
              <a:rPr lang="pt-BR" altLang="pt-BR" sz="2400" dirty="0"/>
              <a:t>: ao final de cada ciclo de varredura a CPU verifica as condições do CLP, ou seja, se ocorreu alguma falha em um dos seus componentes internos (fonte, circuitos de entrada e saída, memória, </a:t>
            </a:r>
            <a:r>
              <a:rPr lang="pt-BR" altLang="pt-BR" sz="2400" dirty="0" err="1"/>
              <a:t>etc</a:t>
            </a:r>
            <a:r>
              <a:rPr lang="pt-BR" altLang="pt-BR" sz="2400" dirty="0"/>
              <a:t>).</a:t>
            </a:r>
          </a:p>
        </p:txBody>
      </p:sp>
      <p:pic>
        <p:nvPicPr>
          <p:cNvPr id="10" name="Imagem 1">
            <a:extLst>
              <a:ext uri="{FF2B5EF4-FFF2-40B4-BE49-F238E27FC236}">
                <a16:creationId xmlns:a16="http://schemas.microsoft.com/office/drawing/2014/main" id="{47B4693E-615A-43E0-A1D8-2AD9F59B4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51" y="2506561"/>
            <a:ext cx="3805355" cy="334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F4B12A7C-718F-46B1-8F02-3D993DC73B58}"/>
              </a:ext>
            </a:extLst>
          </p:cNvPr>
          <p:cNvSpPr txBox="1"/>
          <p:nvPr/>
        </p:nvSpPr>
        <p:spPr>
          <a:xfrm>
            <a:off x="118163" y="704786"/>
            <a:ext cx="4375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SCAN TIME ou Varredura</a:t>
            </a:r>
          </a:p>
        </p:txBody>
      </p:sp>
    </p:spTree>
    <p:extLst>
      <p:ext uri="{BB962C8B-B14F-4D97-AF65-F5344CB8AC3E}">
        <p14:creationId xmlns:p14="http://schemas.microsoft.com/office/powerpoint/2010/main" val="198393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1423</TotalTime>
  <Words>998</Words>
  <Application>Microsoft Office PowerPoint</Application>
  <PresentationFormat>Personalizar</PresentationFormat>
  <Paragraphs>110</Paragraphs>
  <Slides>19</Slides>
  <Notes>19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Tahoma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Cesar da Costa</dc:creator>
  <cp:lastModifiedBy>Cesar da Costa</cp:lastModifiedBy>
  <cp:revision>106</cp:revision>
  <dcterms:created xsi:type="dcterms:W3CDTF">2022-01-16T23:09:25Z</dcterms:created>
  <dcterms:modified xsi:type="dcterms:W3CDTF">2022-03-30T17:48:45Z</dcterms:modified>
</cp:coreProperties>
</file>